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2"/>
  </p:notesMasterIdLst>
  <p:handoutMasterIdLst>
    <p:handoutMasterId r:id="rId33"/>
  </p:handoutMasterIdLst>
  <p:sldIdLst>
    <p:sldId id="256" r:id="rId3"/>
    <p:sldId id="397" r:id="rId4"/>
    <p:sldId id="351" r:id="rId5"/>
    <p:sldId id="376" r:id="rId6"/>
    <p:sldId id="352" r:id="rId7"/>
    <p:sldId id="354" r:id="rId8"/>
    <p:sldId id="361" r:id="rId9"/>
    <p:sldId id="377" r:id="rId10"/>
    <p:sldId id="364" r:id="rId11"/>
    <p:sldId id="393" r:id="rId12"/>
    <p:sldId id="395" r:id="rId13"/>
    <p:sldId id="391" r:id="rId14"/>
    <p:sldId id="396" r:id="rId15"/>
    <p:sldId id="390" r:id="rId16"/>
    <p:sldId id="394" r:id="rId17"/>
    <p:sldId id="386" r:id="rId18"/>
    <p:sldId id="389" r:id="rId19"/>
    <p:sldId id="385" r:id="rId20"/>
    <p:sldId id="392" r:id="rId21"/>
    <p:sldId id="387" r:id="rId22"/>
    <p:sldId id="388" r:id="rId23"/>
    <p:sldId id="381" r:id="rId24"/>
    <p:sldId id="380" r:id="rId25"/>
    <p:sldId id="383" r:id="rId26"/>
    <p:sldId id="373" r:id="rId27"/>
    <p:sldId id="382" r:id="rId28"/>
    <p:sldId id="384" r:id="rId29"/>
    <p:sldId id="372" r:id="rId30"/>
    <p:sldId id="359" r:id="rId31"/>
  </p:sldIdLst>
  <p:sldSz cx="9144000" cy="6858000" type="screen4x3"/>
  <p:notesSz cx="6786563" cy="99234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718" autoAdjust="0"/>
  </p:normalViewPr>
  <p:slideViewPr>
    <p:cSldViewPr>
      <p:cViewPr>
        <p:scale>
          <a:sx n="70" d="100"/>
          <a:sy n="70" d="100"/>
        </p:scale>
        <p:origin x="-336" y="-13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9951937169465503"/>
          <c:y val="6.564360933755178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0" i="0" u="none" strike="noStrike" kern="1200" baseline="0">
              <a:solidFill>
                <a:schemeClr val="tx1"/>
              </a:solidFill>
              <a:latin typeface="Impact" panose="020B0806030902050204" pitchFamily="34" charset="0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8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2182460709806123"/>
          <c:y val="0.20807364706970519"/>
          <c:w val="0.68197228896275042"/>
          <c:h val="0.51997491777546245"/>
        </c:manualLayout>
      </c:layout>
      <c:pie3DChart>
        <c:varyColors val="1"/>
        <c:ser>
          <c:idx val="0"/>
          <c:order val="0"/>
          <c:tx>
            <c:strRef>
              <c:f>Лист1!$A$2</c:f>
              <c:strCache>
                <c:ptCount val="1"/>
                <c:pt idx="0">
                  <c:v>2021/2022 учебный год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6D1C-48B4-B50E-8FC7C43B057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94F-49BB-BA8E-93464140D06C}"/>
              </c:ext>
            </c:extLst>
          </c:dPt>
          <c:dLbls>
            <c:delete val="1"/>
          </c:dLbls>
          <c:cat>
            <c:strRef>
              <c:f>Лист1!$B$1:$C$1</c:f>
              <c:strCache>
                <c:ptCount val="2"/>
                <c:pt idx="0">
                  <c:v>Республиканский бюджет</c:v>
                </c:pt>
                <c:pt idx="1">
                  <c:v>Внебюджетные средства</c:v>
                </c:pt>
              </c:strCache>
            </c:strRef>
          </c:cat>
          <c:val>
            <c:numRef>
              <c:f>Лист1!$B$2:$C$2</c:f>
              <c:numCache>
                <c:formatCode>General</c:formatCode>
                <c:ptCount val="2"/>
                <c:pt idx="0">
                  <c:v>279</c:v>
                </c:pt>
                <c:pt idx="1">
                  <c:v>721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6D1C-48B4-B50E-8FC7C43B057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996433285379873"/>
          <c:y val="0.70818327978650186"/>
          <c:w val="0.65488465475558333"/>
          <c:h val="0.129435160273238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7939A217-F63D-4D82-9FC5-8A4B68C68167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880B5203-513C-46D3-AA24-EF7B746F09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2064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4149" y="0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/>
          <a:lstStyle>
            <a:lvl1pPr algn="r">
              <a:defRPr sz="1200"/>
            </a:lvl1pPr>
          </a:lstStyle>
          <a:p>
            <a:fld id="{DFF97B29-BB46-4C93-A7A4-12FFB28DED77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2813" y="744538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58" tIns="45679" rIns="91358" bIns="45679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657" y="4713645"/>
            <a:ext cx="5429250" cy="4465558"/>
          </a:xfrm>
          <a:prstGeom prst="rect">
            <a:avLst/>
          </a:prstGeom>
        </p:spPr>
        <p:txBody>
          <a:bodyPr vert="horz" lIns="91358" tIns="45679" rIns="91358" bIns="45679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4149" y="9425567"/>
            <a:ext cx="2940844" cy="496173"/>
          </a:xfrm>
          <a:prstGeom prst="rect">
            <a:avLst/>
          </a:prstGeom>
        </p:spPr>
        <p:txBody>
          <a:bodyPr vert="horz" lIns="91358" tIns="45679" rIns="91358" bIns="45679" rtlCol="0" anchor="b"/>
          <a:lstStyle>
            <a:lvl1pPr algn="r">
              <a:defRPr sz="1200"/>
            </a:lvl1pPr>
          </a:lstStyle>
          <a:p>
            <a:fld id="{F2117294-C1D6-4163-95D3-0CB7D4D75D0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9511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9CFA2C-66D3-404A-AE95-5C877E5A135E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09968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37020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990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0652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6763"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5660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151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151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799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hape 398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  <a:buSzPct val="25000"/>
              <a:buFont typeface="Calibri" pitchFamily="34" charset="0"/>
              <a:buNone/>
            </a:pPr>
            <a:endParaRPr lang="ru-RU" altLang="ru-RU" dirty="0">
              <a:solidFill>
                <a:srgbClr val="000000"/>
              </a:solidFill>
              <a:latin typeface="Calibri" pitchFamily="34" charset="0"/>
              <a:cs typeface="Calibri" pitchFamily="34" charset="0"/>
              <a:sym typeface="Calibri" pitchFamily="34" charset="0"/>
            </a:endParaRPr>
          </a:p>
        </p:txBody>
      </p:sp>
      <p:sp>
        <p:nvSpPr>
          <p:cNvPr id="34819" name="Shape 399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912813" y="744538"/>
            <a:ext cx="4960937" cy="3721100"/>
          </a:xfrm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09384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2813" y="744538"/>
            <a:ext cx="4960937" cy="3721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117294-C1D6-4163-95D3-0CB7D4D75D0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065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874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50254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503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92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5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6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7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3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8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4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fld id="{B8547F26-130F-466E-BC4A-32630E43E265}" type="datetimeFigureOut">
              <a:rPr lang="ru-RU" smtClean="0">
                <a:solidFill>
                  <a:prstClr val="black"/>
                </a:solidFill>
              </a:rPr>
              <a:pPr defTabSz="911082"/>
              <a:t>13.11.2023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fld id="{D87D7CF2-17D0-44B0-9889-D7F02AAF98F4}" type="slidenum">
              <a:rPr lang="ru-RU" smtClean="0">
                <a:solidFill>
                  <a:prstClr val="black"/>
                </a:solidFill>
              </a:rPr>
              <a:pPr defTabSz="911082"/>
              <a:t>‹#›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TextBox 18"/>
          <p:cNvSpPr txBox="1"/>
          <p:nvPr userDrawn="1"/>
        </p:nvSpPr>
        <p:spPr>
          <a:xfrm>
            <a:off x="450927" y="5589267"/>
            <a:ext cx="2326412" cy="953760"/>
          </a:xfrm>
          <a:prstGeom prst="rect">
            <a:avLst/>
          </a:prstGeom>
          <a:noFill/>
        </p:spPr>
        <p:txBody>
          <a:bodyPr wrap="square" lIns="91106" tIns="45548" rIns="91106" bIns="45548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itchFamily="34" charset="0"/>
                <a:cs typeface="Segoe UI Light" pitchFamily="34" charset="0"/>
              </a:rPr>
              <a:t>Гродненский государственный университет</a:t>
            </a:r>
          </a:p>
          <a:p>
            <a:r>
              <a:rPr lang="ru-RU" sz="1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itchFamily="34" charset="0"/>
                <a:cs typeface="Segoe UI Light" pitchFamily="34" charset="0"/>
              </a:rPr>
              <a:t>имени Янки Купалы</a:t>
            </a:r>
            <a:endParaRPr lang="ru-RU" sz="14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itchFamily="34" charset="0"/>
              <a:cs typeface="Segoe UI Light" pitchFamily="34" charset="0"/>
            </a:endParaRPr>
          </a:p>
        </p:txBody>
      </p:sp>
      <p:pic>
        <p:nvPicPr>
          <p:cNvPr id="8" name="Picture 2" descr="Купить Расписание ГРГУ — Microsoft Store (ru-BY)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00" b="96333" l="2000" r="95000">
                        <a14:foregroundMark x1="20000" y1="17333" x2="56667" y2="46667"/>
                        <a14:foregroundMark x1="84667" y1="17000" x2="37000" y2="62000"/>
                        <a14:foregroundMark x1="19000" y1="19000" x2="76333" y2="19667"/>
                        <a14:foregroundMark x1="13667" y1="15000" x2="33667" y2="45000"/>
                        <a14:foregroundMark x1="31333" y1="53333" x2="43333" y2="73667"/>
                        <a14:foregroundMark x1="45333" y1="76667" x2="77667" y2="29000"/>
                        <a14:foregroundMark x1="36000" y1="30667" x2="74333" y2="336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6039291"/>
            <a:ext cx="697846" cy="75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22"/>
          <p:cNvSpPr txBox="1"/>
          <p:nvPr userDrawn="1"/>
        </p:nvSpPr>
        <p:spPr>
          <a:xfrm>
            <a:off x="450931" y="6446316"/>
            <a:ext cx="797627" cy="276652"/>
          </a:xfrm>
          <a:prstGeom prst="rect">
            <a:avLst/>
          </a:prstGeom>
          <a:noFill/>
        </p:spPr>
        <p:txBody>
          <a:bodyPr wrap="square" lIns="91106" tIns="45548" rIns="91106" bIns="45548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itchFamily="34" charset="0"/>
                <a:cs typeface="Segoe UI Light" pitchFamily="34" charset="0"/>
              </a:rPr>
              <a:t>© 2023</a:t>
            </a:r>
            <a:endParaRPr lang="ru-RU" sz="12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 Light" pitchFamily="34" charset="0"/>
              <a:cs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779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fld id="{B8547F26-130F-466E-BC4A-32630E43E265}" type="datetimeFigureOut">
              <a:rPr lang="ru-RU" smtClean="0">
                <a:solidFill>
                  <a:prstClr val="black"/>
                </a:solidFill>
              </a:rPr>
              <a:pPr defTabSz="911082"/>
              <a:t>13.11.2023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fld id="{D87D7CF2-17D0-44B0-9889-D7F02AAF98F4}" type="slidenum">
              <a:rPr lang="ru-RU" smtClean="0">
                <a:solidFill>
                  <a:prstClr val="black"/>
                </a:solidFill>
              </a:rPr>
              <a:pPr defTabSz="911082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451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553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108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66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21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7769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32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88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443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fld id="{B8547F26-130F-466E-BC4A-32630E43E265}" type="datetimeFigureOut">
              <a:rPr lang="ru-RU" smtClean="0">
                <a:solidFill>
                  <a:prstClr val="black"/>
                </a:solidFill>
              </a:rPr>
              <a:pPr defTabSz="911082"/>
              <a:t>13.11.2023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fld id="{D87D7CF2-17D0-44B0-9889-D7F02AAF98F4}" type="slidenum">
              <a:rPr lang="ru-RU" smtClean="0">
                <a:solidFill>
                  <a:prstClr val="black"/>
                </a:solidFill>
              </a:rPr>
              <a:pPr defTabSz="911082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9721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95300" y="1600205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29200" y="1600205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fld id="{B8547F26-130F-466E-BC4A-32630E43E265}" type="datetimeFigureOut">
              <a:rPr lang="ru-RU" smtClean="0">
                <a:solidFill>
                  <a:prstClr val="black"/>
                </a:solidFill>
              </a:rPr>
              <a:pPr defTabSz="911082"/>
              <a:t>13.11.2023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fld id="{D87D7CF2-17D0-44B0-9889-D7F02AAF98F4}" type="slidenum">
              <a:rPr lang="ru-RU" smtClean="0">
                <a:solidFill>
                  <a:prstClr val="black"/>
                </a:solidFill>
              </a:rPr>
              <a:pPr defTabSz="911082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5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7"/>
            <a:ext cx="4040188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5538" indent="0">
              <a:buNone/>
              <a:defRPr sz="2000" b="1"/>
            </a:lvl2pPr>
            <a:lvl3pPr marL="911082" indent="0">
              <a:buNone/>
              <a:defRPr sz="1800" b="1"/>
            </a:lvl3pPr>
            <a:lvl4pPr marL="1366614" indent="0">
              <a:buNone/>
              <a:defRPr sz="1600" b="1"/>
            </a:lvl4pPr>
            <a:lvl5pPr marL="1822156" indent="0">
              <a:buNone/>
              <a:defRPr sz="1600" b="1"/>
            </a:lvl5pPr>
            <a:lvl6pPr marL="2277694" indent="0">
              <a:buNone/>
              <a:defRPr sz="1600" b="1"/>
            </a:lvl6pPr>
            <a:lvl7pPr marL="2733239" indent="0">
              <a:buNone/>
              <a:defRPr sz="1600" b="1"/>
            </a:lvl7pPr>
            <a:lvl8pPr marL="3188772" indent="0">
              <a:buNone/>
              <a:defRPr sz="1600" b="1"/>
            </a:lvl8pPr>
            <a:lvl9pPr marL="364431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9" y="1535117"/>
            <a:ext cx="4041775" cy="639763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55538" indent="0">
              <a:buNone/>
              <a:defRPr sz="2000" b="1"/>
            </a:lvl2pPr>
            <a:lvl3pPr marL="911082" indent="0">
              <a:buNone/>
              <a:defRPr sz="1800" b="1"/>
            </a:lvl3pPr>
            <a:lvl4pPr marL="1366614" indent="0">
              <a:buNone/>
              <a:defRPr sz="1600" b="1"/>
            </a:lvl4pPr>
            <a:lvl5pPr marL="1822156" indent="0">
              <a:buNone/>
              <a:defRPr sz="1600" b="1"/>
            </a:lvl5pPr>
            <a:lvl6pPr marL="2277694" indent="0">
              <a:buNone/>
              <a:defRPr sz="1600" b="1"/>
            </a:lvl6pPr>
            <a:lvl7pPr marL="2733239" indent="0">
              <a:buNone/>
              <a:defRPr sz="1600" b="1"/>
            </a:lvl7pPr>
            <a:lvl8pPr marL="3188772" indent="0">
              <a:buNone/>
              <a:defRPr sz="1600" b="1"/>
            </a:lvl8pPr>
            <a:lvl9pPr marL="3644311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fld id="{B8547F26-130F-466E-BC4A-32630E43E265}" type="datetimeFigureOut">
              <a:rPr lang="ru-RU" smtClean="0">
                <a:solidFill>
                  <a:prstClr val="black"/>
                </a:solidFill>
              </a:rPr>
              <a:pPr defTabSz="911082"/>
              <a:t>13.11.2023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fld id="{D87D7CF2-17D0-44B0-9889-D7F02AAF98F4}" type="slidenum">
              <a:rPr lang="ru-RU" smtClean="0">
                <a:solidFill>
                  <a:prstClr val="black"/>
                </a:solidFill>
              </a:rPr>
              <a:pPr defTabSz="911082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028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fld id="{B8547F26-130F-466E-BC4A-32630E43E265}" type="datetimeFigureOut">
              <a:rPr lang="ru-RU" smtClean="0">
                <a:solidFill>
                  <a:prstClr val="black"/>
                </a:solidFill>
              </a:rPr>
              <a:pPr defTabSz="911082"/>
              <a:t>13.11.2023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fld id="{D87D7CF2-17D0-44B0-9889-D7F02AAF98F4}" type="slidenum">
              <a:rPr lang="ru-RU" smtClean="0">
                <a:solidFill>
                  <a:prstClr val="black"/>
                </a:solidFill>
              </a:rPr>
              <a:pPr defTabSz="911082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2098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fld id="{B8547F26-130F-466E-BC4A-32630E43E265}" type="datetimeFigureOut">
              <a:rPr lang="ru-RU" smtClean="0">
                <a:solidFill>
                  <a:prstClr val="black"/>
                </a:solidFill>
              </a:rPr>
              <a:pPr defTabSz="911082"/>
              <a:t>13.11.2023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fld id="{D87D7CF2-17D0-44B0-9889-D7F02AAF98F4}" type="slidenum">
              <a:rPr lang="ru-RU" smtClean="0">
                <a:solidFill>
                  <a:prstClr val="black"/>
                </a:solidFill>
              </a:rPr>
              <a:pPr defTabSz="911082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21299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538" indent="0">
              <a:buNone/>
              <a:defRPr sz="1200"/>
            </a:lvl2pPr>
            <a:lvl3pPr marL="911082" indent="0">
              <a:buNone/>
              <a:defRPr sz="1100"/>
            </a:lvl3pPr>
            <a:lvl4pPr marL="1366614" indent="0">
              <a:buNone/>
              <a:defRPr sz="900"/>
            </a:lvl4pPr>
            <a:lvl5pPr marL="1822156" indent="0">
              <a:buNone/>
              <a:defRPr sz="900"/>
            </a:lvl5pPr>
            <a:lvl6pPr marL="2277694" indent="0">
              <a:buNone/>
              <a:defRPr sz="900"/>
            </a:lvl6pPr>
            <a:lvl7pPr marL="2733239" indent="0">
              <a:buNone/>
              <a:defRPr sz="900"/>
            </a:lvl7pPr>
            <a:lvl8pPr marL="3188772" indent="0">
              <a:buNone/>
              <a:defRPr sz="900"/>
            </a:lvl8pPr>
            <a:lvl9pPr marL="364431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fld id="{B8547F26-130F-466E-BC4A-32630E43E265}" type="datetimeFigureOut">
              <a:rPr lang="ru-RU" smtClean="0">
                <a:solidFill>
                  <a:prstClr val="black"/>
                </a:solidFill>
              </a:rPr>
              <a:pPr defTabSz="911082"/>
              <a:t>13.11.2023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fld id="{D87D7CF2-17D0-44B0-9889-D7F02AAF98F4}" type="slidenum">
              <a:rPr lang="ru-RU" smtClean="0">
                <a:solidFill>
                  <a:prstClr val="black"/>
                </a:solidFill>
              </a:rPr>
              <a:pPr defTabSz="911082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310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340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24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538" indent="0">
              <a:buNone/>
              <a:defRPr sz="2800"/>
            </a:lvl2pPr>
            <a:lvl3pPr marL="911082" indent="0">
              <a:buNone/>
              <a:defRPr sz="2300"/>
            </a:lvl3pPr>
            <a:lvl4pPr marL="1366614" indent="0">
              <a:buNone/>
              <a:defRPr sz="2000"/>
            </a:lvl4pPr>
            <a:lvl5pPr marL="1822156" indent="0">
              <a:buNone/>
              <a:defRPr sz="2000"/>
            </a:lvl5pPr>
            <a:lvl6pPr marL="2277694" indent="0">
              <a:buNone/>
              <a:defRPr sz="2000"/>
            </a:lvl6pPr>
            <a:lvl7pPr marL="2733239" indent="0">
              <a:buNone/>
              <a:defRPr sz="2000"/>
            </a:lvl7pPr>
            <a:lvl8pPr marL="3188772" indent="0">
              <a:buNone/>
              <a:defRPr sz="2000"/>
            </a:lvl8pPr>
            <a:lvl9pPr marL="3644311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402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5538" indent="0">
              <a:buNone/>
              <a:defRPr sz="1200"/>
            </a:lvl2pPr>
            <a:lvl3pPr marL="911082" indent="0">
              <a:buNone/>
              <a:defRPr sz="1100"/>
            </a:lvl3pPr>
            <a:lvl4pPr marL="1366614" indent="0">
              <a:buNone/>
              <a:defRPr sz="900"/>
            </a:lvl4pPr>
            <a:lvl5pPr marL="1822156" indent="0">
              <a:buNone/>
              <a:defRPr sz="900"/>
            </a:lvl5pPr>
            <a:lvl6pPr marL="2277694" indent="0">
              <a:buNone/>
              <a:defRPr sz="900"/>
            </a:lvl6pPr>
            <a:lvl7pPr marL="2733239" indent="0">
              <a:buNone/>
              <a:defRPr sz="900"/>
            </a:lvl7pPr>
            <a:lvl8pPr marL="3188772" indent="0">
              <a:buNone/>
              <a:defRPr sz="900"/>
            </a:lvl8pPr>
            <a:lvl9pPr marL="3644311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fld id="{B8547F26-130F-466E-BC4A-32630E43E265}" type="datetimeFigureOut">
              <a:rPr lang="ru-RU" smtClean="0">
                <a:solidFill>
                  <a:prstClr val="black"/>
                </a:solidFill>
              </a:rPr>
              <a:pPr defTabSz="911082"/>
              <a:t>13.11.2023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fld id="{D87D7CF2-17D0-44B0-9889-D7F02AAF98F4}" type="slidenum">
              <a:rPr lang="ru-RU" smtClean="0">
                <a:solidFill>
                  <a:prstClr val="black"/>
                </a:solidFill>
              </a:rPr>
              <a:pPr defTabSz="911082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14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fld id="{B8547F26-130F-466E-BC4A-32630E43E265}" type="datetimeFigureOut">
              <a:rPr lang="ru-RU" smtClean="0">
                <a:solidFill>
                  <a:prstClr val="black"/>
                </a:solidFill>
              </a:rPr>
              <a:pPr defTabSz="911082"/>
              <a:t>13.11.2023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fld id="{D87D7CF2-17D0-44B0-9889-D7F02AAF98F4}" type="slidenum">
              <a:rPr lang="ru-RU" smtClean="0">
                <a:solidFill>
                  <a:prstClr val="black"/>
                </a:solidFill>
              </a:rPr>
              <a:pPr defTabSz="911082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6425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40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3" y="274640"/>
            <a:ext cx="65341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75"/>
            <a:ext cx="2133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fld id="{B8547F26-130F-466E-BC4A-32630E43E265}" type="datetimeFigureOut">
              <a:rPr lang="ru-RU" smtClean="0">
                <a:solidFill>
                  <a:prstClr val="black"/>
                </a:solidFill>
              </a:rPr>
              <a:pPr defTabSz="911082"/>
              <a:t>13.11.2023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75"/>
            <a:ext cx="2895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75"/>
            <a:ext cx="2133600" cy="365125"/>
          </a:xfrm>
          <a:prstGeom prst="rect">
            <a:avLst/>
          </a:prstGeom>
        </p:spPr>
        <p:txBody>
          <a:bodyPr lIns="91106" tIns="45548" rIns="91106" bIns="45548"/>
          <a:lstStyle/>
          <a:p>
            <a:pPr defTabSz="911082"/>
            <a:fld id="{D87D7CF2-17D0-44B0-9889-D7F02AAF98F4}" type="slidenum">
              <a:rPr lang="ru-RU" smtClean="0">
                <a:solidFill>
                  <a:prstClr val="black"/>
                </a:solidFill>
              </a:rPr>
              <a:pPr defTabSz="911082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602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876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336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05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0189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943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378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78C3A-C1C6-4C77-A6F8-0D0041E101A2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556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8C3A-C1C6-4C77-A6F8-0D0041E101A2}" type="datetimeFigureOut">
              <a:rPr lang="ru-RU" smtClean="0"/>
              <a:t>11.11.2023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974EC-074B-496B-BCA2-311EA1DE4E2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2178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6"/>
          <p:cNvSpPr txBox="1"/>
          <p:nvPr userDrawn="1"/>
        </p:nvSpPr>
        <p:spPr>
          <a:xfrm>
            <a:off x="218793" y="6541999"/>
            <a:ext cx="8673725" cy="261263"/>
          </a:xfrm>
          <a:prstGeom prst="rect">
            <a:avLst/>
          </a:prstGeom>
          <a:noFill/>
        </p:spPr>
        <p:txBody>
          <a:bodyPr wrap="square" lIns="91106" tIns="45548" rIns="91106" bIns="45548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100" dirty="0" smtClean="0">
                <a:solidFill>
                  <a:srgbClr val="002060"/>
                </a:solidFill>
                <a:latin typeface="Segoe UI Light" pitchFamily="34" charset="0"/>
                <a:cs typeface="Segoe UI Light" pitchFamily="34" charset="0"/>
              </a:rPr>
              <a:t>Гродненский государственный         университет имени Янки Купалы</a:t>
            </a:r>
            <a:endParaRPr lang="ru-RU" sz="1100" dirty="0">
              <a:solidFill>
                <a:srgbClr val="002060"/>
              </a:solidFill>
              <a:latin typeface="Segoe UI Light" pitchFamily="34" charset="0"/>
              <a:cs typeface="Segoe UI Light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106" tIns="45548" rIns="91106" bIns="4554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5"/>
            <a:ext cx="8229600" cy="4525963"/>
          </a:xfrm>
          <a:prstGeom prst="rect">
            <a:avLst/>
          </a:prstGeom>
        </p:spPr>
        <p:txBody>
          <a:bodyPr vert="horz" lIns="91106" tIns="45548" rIns="91106" bIns="45548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81" b="55352"/>
          <a:stretch/>
        </p:blipFill>
        <p:spPr>
          <a:xfrm rot="10800000">
            <a:off x="0" y="-27288"/>
            <a:ext cx="9144000" cy="864000"/>
          </a:xfrm>
          <a:prstGeom prst="rect">
            <a:avLst/>
          </a:prstGeom>
        </p:spPr>
      </p:pic>
      <p:pic>
        <p:nvPicPr>
          <p:cNvPr id="8" name="Picture 2" descr="Купить Расписание ГРГУ — Microsoft Store (ru-BY)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643" y="6453336"/>
            <a:ext cx="342299" cy="370824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664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1082" rtl="0" eaLnBrk="1" latinLnBrk="0" hangingPunct="1"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1653" indent="-341653" algn="l" defTabSz="91108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0248" indent="-284706" algn="l" defTabSz="911082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8852" indent="-227766" algn="l" defTabSz="9110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594383" indent="-227766" algn="l" defTabSz="911082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9926" indent="-227766" algn="l" defTabSz="911082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05465" indent="-227766" algn="l" defTabSz="9110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0997" indent="-227766" algn="l" defTabSz="9110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6540" indent="-227766" algn="l" defTabSz="9110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2085" indent="-227766" algn="l" defTabSz="91108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1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38" algn="l" defTabSz="911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082" algn="l" defTabSz="911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614" algn="l" defTabSz="911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156" algn="l" defTabSz="911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694" algn="l" defTabSz="911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239" algn="l" defTabSz="911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772" algn="l" defTabSz="911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311" algn="l" defTabSz="9110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su.by/component/k2/item/41946-kupalovtsy-pooshchreny-iz-spetsialnogo-fonda-prezidenta-respubliki-belarus-po-sotsialnoj-podderzhke-odarennykh-uchashchikhsya-i-studentov.html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17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10" Type="http://schemas.openxmlformats.org/officeDocument/2006/relationships/hyperlink" Target="https://www.grsu.by/component/k2/item/40892-v-grgu-imeni-yanki-kupaly-zavershila-rabotu-komissiya-departamenta-kontrolya-kachestva-obrazovaniya.html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6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17.pn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10" Type="http://schemas.openxmlformats.org/officeDocument/2006/relationships/hyperlink" Target="https://www.grsu.by/component/k2/item/42080-grgu-imeni-yanki-kupaly-v-chetvertyj-raz-udostoen-zvaniya-laureata-konkursa-premiya-pravitelstva-respubliki-belarus-za-dostizheniya-v-oblasti-kachestva.html" TargetMode="External"/><Relationship Id="rId4" Type="http://schemas.openxmlformats.org/officeDocument/2006/relationships/image" Target="../media/image18.png"/><Relationship Id="rId9" Type="http://schemas.openxmlformats.org/officeDocument/2006/relationships/hyperlink" Target="https://www.grsu.by/component/k2/item/42512-grgu-imeni-yanki-kupaly-udostoen-zvaniya-laureata-konkursa-premiya-pravitelstva-respubliki-belarus-za-dostizheniya-v-oblasti-kachestva.htm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su.by/component/k2/item/40739-regionalnomu-tsentru-testirovaniya-i-professionalnoj-orientatsii-molodezhi-20-let.html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su.by/component/k2/item/42654-kupalovtsy-v-chisle-laureatov-xxviii-respublikanskogo-konkursa-nauchnykh-rabot-studentov.html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17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10" Type="http://schemas.openxmlformats.org/officeDocument/2006/relationships/hyperlink" Target="https://www.grsu.by/component/k2/item/41826-student-grgu-imeni-yanki-kupaly-stal-prizerom-respublikanskogo-konkursa-tekhnicheskaya-ekspluatatsiya-avtomobilej.html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su.by/component/k2/item/43685-kupalovets-zavoeval-vysokuyu-nagradu-na-mezhdunarodnom-stroitelnom-chempionate-v-kazani.html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17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Relationship Id="rId9" Type="http://schemas.openxmlformats.org/officeDocument/2006/relationships/hyperlink" Target="https://www.grsu.by/component/k2/item/42798-studentami-grgu-imeni-yanki-kupaly-stali-studenty-iz-venesuely-i-kitaya.html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17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Relationship Id="rId9" Type="http://schemas.openxmlformats.org/officeDocument/2006/relationships/hyperlink" Target="https://www.grsu.by/component/k2/item/43909-studenta-goda-2022-opredelili-v-kupalovskom-universitete.html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su.by/component/k2/item/42287-kupalovtsy-stali-prizerami-olimpiady-po-programmirovaniyu.html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jpeg"/><Relationship Id="rId5" Type="http://schemas.microsoft.com/office/2007/relationships/hdphoto" Target="../media/hdphoto5.wdp"/><Relationship Id="rId10" Type="http://schemas.openxmlformats.org/officeDocument/2006/relationships/hyperlink" Target="https://www.grsu.by/component/k2/item/44350-v-kupalovskom-universitete-proshla-mezhdunarodnaya-akkreditatsiya.html" TargetMode="External"/><Relationship Id="rId4" Type="http://schemas.openxmlformats.org/officeDocument/2006/relationships/image" Target="../media/image12.png"/><Relationship Id="rId9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su.by/component/k2/item/43746-v-kupalovskom-universitete-prodolzhaetsya-kiberturnir-open-student-cup-cs-go-5x5-grodno.html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17.pn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10" Type="http://schemas.openxmlformats.org/officeDocument/2006/relationships/hyperlink" Target="https://www.grsu.by/component/k2/item/43367-kupala-tsy-daluchylisya-da-napisannya-respublikanskaj-dykto-ki-prymerkavanaga-da-dnya-narodnaga-adzinstva.html" TargetMode="External"/><Relationship Id="rId4" Type="http://schemas.openxmlformats.org/officeDocument/2006/relationships/image" Target="../media/image18.png"/><Relationship Id="rId9" Type="http://schemas.openxmlformats.org/officeDocument/2006/relationships/image" Target="../media/image8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su.by/component/k2/item/44493-magistrant-kupalovskogo-universiteta-udostoen-vykosnoj-nagrady-na-mezhdunarodnom-konkurse-nauchno-issledovatelskikh-rabot-po-logistike.html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image" Target="../media/image17.pn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Relationship Id="rId9" Type="http://schemas.openxmlformats.org/officeDocument/2006/relationships/hyperlink" Target="https://www.grsu.by/component/k2/item/44511-studentka-grgu-imeni-yanki-kupaly-obladatelnitsa-diploma-mezhdunarodnogo-konkursa-po-russkomu-yazyku.html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eg"/><Relationship Id="rId3" Type="http://schemas.openxmlformats.org/officeDocument/2006/relationships/image" Target="../media/image17.png"/><Relationship Id="rId7" Type="http://schemas.openxmlformats.org/officeDocument/2006/relationships/image" Target="../media/image8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Relationship Id="rId9" Type="http://schemas.openxmlformats.org/officeDocument/2006/relationships/hyperlink" Target="https://www.grsu.by/component/k2/item/44048-kupalovtsy-stali-prizerami-komandnogo-chempionata-po-programmirovaniyu-uchrezhdenij-vysshego-obrazovaniya-respubliki-belarus.html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su.by/component/k2/item/44361-komanda-kupalovskom-universiteta-zanyala-3-mesto-v-studencheskom-komandnom-chempionate-mira-po-programmirovaniyu-icpc-v-severnoj-evrazii.html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su.by/component/k2/item/44211-voennyj-fakultet-grgu-imeni-yanki-kupaly-stal-pobeditelem-v-smotre-konkurse-na-zvanie-luchshego-voennogo-fakulteta-uchrezhdenij-vysshego-obrazovaniya.html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9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su.by/component/k2/item/43993-kupalovtsy-sobrali-naibolshee-kolichestvo-nagrad-na-forume-kuratorov.html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9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17.png"/><Relationship Id="rId7" Type="http://schemas.openxmlformats.org/officeDocument/2006/relationships/hyperlink" Target="https://www.grsu.by/component/k2/item/44997-student-kupalovskogo-universiteta-stal-prizerom-respublikanskogo-konkursa-tvorcheskikh-rabot.html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Relationship Id="rId9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microsoft.com/office/2007/relationships/hdphoto" Target="../media/hdphoto3.wdp"/><Relationship Id="rId12" Type="http://schemas.microsoft.com/office/2007/relationships/hdphoto" Target="../media/hdphoto40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5.png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chart" Target="../charts/chart1.xml"/><Relationship Id="rId5" Type="http://schemas.microsoft.com/office/2007/relationships/hdphoto" Target="../media/hdphoto6.wdp"/><Relationship Id="rId10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0.wdp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4.wdp"/><Relationship Id="rId18" Type="http://schemas.microsoft.com/office/2007/relationships/hdphoto" Target="../media/hdphoto16.wdp"/><Relationship Id="rId3" Type="http://schemas.openxmlformats.org/officeDocument/2006/relationships/image" Target="../media/image17.png"/><Relationship Id="rId21" Type="http://schemas.openxmlformats.org/officeDocument/2006/relationships/image" Target="../media/image35.jpe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6" Type="http://schemas.microsoft.com/office/2007/relationships/hdphoto" Target="../media/hdphoto15.wdp"/><Relationship Id="rId20" Type="http://schemas.microsoft.com/office/2007/relationships/hdphoto" Target="../media/hdphoto17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9.png"/><Relationship Id="rId5" Type="http://schemas.microsoft.com/office/2007/relationships/hdphoto" Target="../media/hdphoto6.wdp"/><Relationship Id="rId15" Type="http://schemas.openxmlformats.org/officeDocument/2006/relationships/image" Target="../media/image32.png"/><Relationship Id="rId10" Type="http://schemas.microsoft.com/office/2007/relationships/hdphoto" Target="../media/hdphoto13.wdp"/><Relationship Id="rId19" Type="http://schemas.openxmlformats.org/officeDocument/2006/relationships/image" Target="../media/image34.png"/><Relationship Id="rId4" Type="http://schemas.openxmlformats.org/officeDocument/2006/relationships/image" Target="../media/image18.png"/><Relationship Id="rId9" Type="http://schemas.openxmlformats.org/officeDocument/2006/relationships/image" Target="../media/image28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37.jpeg"/><Relationship Id="rId18" Type="http://schemas.openxmlformats.org/officeDocument/2006/relationships/image" Target="../media/image40.jpeg"/><Relationship Id="rId26" Type="http://schemas.microsoft.com/office/2007/relationships/hdphoto" Target="../media/hdphoto24.wdp"/><Relationship Id="rId3" Type="http://schemas.openxmlformats.org/officeDocument/2006/relationships/image" Target="../media/image17.png"/><Relationship Id="rId21" Type="http://schemas.openxmlformats.org/officeDocument/2006/relationships/image" Target="../media/image42.png"/><Relationship Id="rId34" Type="http://schemas.microsoft.com/office/2007/relationships/hdphoto" Target="../media/hdphoto28.wdp"/><Relationship Id="rId7" Type="http://schemas.openxmlformats.org/officeDocument/2006/relationships/image" Target="../media/image27.png"/><Relationship Id="rId12" Type="http://schemas.microsoft.com/office/2007/relationships/hdphoto" Target="../media/hdphoto18.wdp"/><Relationship Id="rId17" Type="http://schemas.microsoft.com/office/2007/relationships/hdphoto" Target="../media/hdphoto20.wdp"/><Relationship Id="rId25" Type="http://schemas.openxmlformats.org/officeDocument/2006/relationships/image" Target="../media/image44.png"/><Relationship Id="rId3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9.jpeg"/><Relationship Id="rId20" Type="http://schemas.microsoft.com/office/2007/relationships/hdphoto" Target="../media/hdphoto21.wdp"/><Relationship Id="rId29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36.png"/><Relationship Id="rId24" Type="http://schemas.microsoft.com/office/2007/relationships/hdphoto" Target="../media/hdphoto23.wdp"/><Relationship Id="rId32" Type="http://schemas.microsoft.com/office/2007/relationships/hdphoto" Target="../media/hdphoto27.wdp"/><Relationship Id="rId5" Type="http://schemas.microsoft.com/office/2007/relationships/hdphoto" Target="../media/hdphoto6.wdp"/><Relationship Id="rId15" Type="http://schemas.openxmlformats.org/officeDocument/2006/relationships/image" Target="../media/image38.jpeg"/><Relationship Id="rId23" Type="http://schemas.openxmlformats.org/officeDocument/2006/relationships/image" Target="../media/image43.jpeg"/><Relationship Id="rId28" Type="http://schemas.microsoft.com/office/2007/relationships/hdphoto" Target="../media/hdphoto25.wdp"/><Relationship Id="rId10" Type="http://schemas.microsoft.com/office/2007/relationships/hdphoto" Target="../media/hdphoto13.wdp"/><Relationship Id="rId19" Type="http://schemas.openxmlformats.org/officeDocument/2006/relationships/image" Target="../media/image41.png"/><Relationship Id="rId31" Type="http://schemas.openxmlformats.org/officeDocument/2006/relationships/image" Target="../media/image47.jpeg"/><Relationship Id="rId4" Type="http://schemas.openxmlformats.org/officeDocument/2006/relationships/image" Target="../media/image18.png"/><Relationship Id="rId9" Type="http://schemas.openxmlformats.org/officeDocument/2006/relationships/image" Target="../media/image28.png"/><Relationship Id="rId14" Type="http://schemas.microsoft.com/office/2007/relationships/hdphoto" Target="../media/hdphoto19.wdp"/><Relationship Id="rId22" Type="http://schemas.microsoft.com/office/2007/relationships/hdphoto" Target="../media/hdphoto22.wdp"/><Relationship Id="rId27" Type="http://schemas.openxmlformats.org/officeDocument/2006/relationships/image" Target="../media/image45.jpeg"/><Relationship Id="rId30" Type="http://schemas.microsoft.com/office/2007/relationships/hdphoto" Target="../media/hdphoto26.wdp"/><Relationship Id="rId35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microsoft.com/office/2007/relationships/hdphoto" Target="../media/hdphoto6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microsoft.com/office/2007/relationships/hdphoto" Target="../media/hdphoto31.wdp"/><Relationship Id="rId18" Type="http://schemas.openxmlformats.org/officeDocument/2006/relationships/image" Target="../media/image57.png"/><Relationship Id="rId26" Type="http://schemas.microsoft.com/office/2007/relationships/hdphoto" Target="../media/hdphoto37.wdp"/><Relationship Id="rId3" Type="http://schemas.openxmlformats.org/officeDocument/2006/relationships/image" Target="../media/image23.png"/><Relationship Id="rId21" Type="http://schemas.microsoft.com/office/2007/relationships/hdphoto" Target="../media/hdphoto35.wdp"/><Relationship Id="rId7" Type="http://schemas.openxmlformats.org/officeDocument/2006/relationships/image" Target="../media/image51.png"/><Relationship Id="rId12" Type="http://schemas.openxmlformats.org/officeDocument/2006/relationships/image" Target="../media/image54.png"/><Relationship Id="rId17" Type="http://schemas.microsoft.com/office/2007/relationships/hdphoto" Target="../media/hdphoto33.wdp"/><Relationship Id="rId25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56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microsoft.com/office/2007/relationships/hdphoto" Target="../media/hdphoto30.wdp"/><Relationship Id="rId24" Type="http://schemas.microsoft.com/office/2007/relationships/hdphoto" Target="../media/hdphoto36.wdp"/><Relationship Id="rId5" Type="http://schemas.microsoft.com/office/2007/relationships/hdphoto" Target="../media/hdphoto10.wdp"/><Relationship Id="rId15" Type="http://schemas.microsoft.com/office/2007/relationships/hdphoto" Target="../media/hdphoto32.wdp"/><Relationship Id="rId23" Type="http://schemas.openxmlformats.org/officeDocument/2006/relationships/image" Target="../media/image60.png"/><Relationship Id="rId28" Type="http://schemas.microsoft.com/office/2007/relationships/hdphoto" Target="../media/hdphoto38.wdp"/><Relationship Id="rId10" Type="http://schemas.openxmlformats.org/officeDocument/2006/relationships/image" Target="../media/image53.png"/><Relationship Id="rId19" Type="http://schemas.microsoft.com/office/2007/relationships/hdphoto" Target="../media/hdphoto34.wdp"/><Relationship Id="rId4" Type="http://schemas.openxmlformats.org/officeDocument/2006/relationships/image" Target="../media/image24.png"/><Relationship Id="rId9" Type="http://schemas.microsoft.com/office/2007/relationships/hdphoto" Target="../media/hdphoto29.wdp"/><Relationship Id="rId14" Type="http://schemas.openxmlformats.org/officeDocument/2006/relationships/image" Target="../media/image55.png"/><Relationship Id="rId22" Type="http://schemas.openxmlformats.org/officeDocument/2006/relationships/image" Target="../media/image59.jpeg"/><Relationship Id="rId27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3.png"/><Relationship Id="rId7" Type="http://schemas.microsoft.com/office/2007/relationships/hdphoto" Target="../media/hdphoto6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microsoft.com/office/2007/relationships/hdphoto" Target="../media/hdphoto3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4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Subtitle 31">
            <a:extLst>
              <a:ext uri="{FF2B5EF4-FFF2-40B4-BE49-F238E27FC236}">
                <a16:creationId xmlns:a16="http://schemas.microsoft.com/office/drawing/2014/main" xmlns="" id="{AF782006-E618-4A9E-ACF4-6A6CC766E1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317" y="5336294"/>
            <a:ext cx="7585233" cy="923330"/>
          </a:xfrm>
        </p:spPr>
        <p:txBody>
          <a:bodyPr anchor="t">
            <a:noAutofit/>
          </a:bodyPr>
          <a:lstStyle/>
          <a:p>
            <a:pPr algn="l">
              <a:spcBef>
                <a:spcPts val="0"/>
              </a:spcBef>
            </a:pPr>
            <a:r>
              <a:rPr lang="ru-RU" sz="1800" dirty="0">
                <a:solidFill>
                  <a:schemeClr val="bg1"/>
                </a:solidFill>
                <a:latin typeface="Impact" pitchFamily="34" charset="0"/>
              </a:rPr>
              <a:t>Цель 4: Обеспечение всеохватного и справедливого образования и поощрение возможности обучения на протяжении всей жизни</a:t>
            </a:r>
            <a:endParaRPr lang="en-US" sz="1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938F1D3-AE06-426F-A875-9F931DCBCFF6}"/>
              </a:ext>
            </a:extLst>
          </p:cNvPr>
          <p:cNvSpPr txBox="1"/>
          <p:nvPr/>
        </p:nvSpPr>
        <p:spPr>
          <a:xfrm>
            <a:off x="-396552" y="3103800"/>
            <a:ext cx="7128792" cy="1477328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Цели ООН в области устойчивого развития</a:t>
            </a:r>
            <a:endParaRPr lang="ru-RU" sz="4800" dirty="0">
              <a:solidFill>
                <a:schemeClr val="bg1"/>
              </a:solidFill>
              <a:effectLst>
                <a:outerShdw blurRad="50800" dist="25400" dir="2700000" algn="tl" rotWithShape="0">
                  <a:prstClr val="black">
                    <a:alpha val="72000"/>
                  </a:prstClr>
                </a:outerShdw>
              </a:effectLst>
              <a:latin typeface="Impact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9" y="3250862"/>
            <a:ext cx="2516591" cy="2358251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7199464" y="4196941"/>
            <a:ext cx="11967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2022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48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4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35492" y="44626"/>
            <a:ext cx="7522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chemeClr val="bg1"/>
                </a:solidFill>
              </a:rPr>
              <a:t>Купаловцы</a:t>
            </a:r>
            <a:r>
              <a:rPr lang="ru-RU" sz="1600" b="1" dirty="0">
                <a:solidFill>
                  <a:schemeClr val="bg1"/>
                </a:solidFill>
              </a:rPr>
              <a:t> поощрены из специального фонда Президента Республики Беларусь по социальной поддержке одаренных учащихся и студентов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23361" y="84355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latin typeface="pt_sans_bold"/>
              </a:rPr>
              <a:t>Специальный фонд Президента Республики Беларусь по социальной поддержке одаренных учащихся и студентов создан Указом Президента Республики Беларусь № 19 от 12 января 1996 г. За 24 года фонд принял решения о поощрении более 38 000 учащихся и студентов.</a:t>
            </a:r>
            <a:endParaRPr lang="ru-RU" dirty="0"/>
          </a:p>
        </p:txBody>
      </p:sp>
      <p:pic>
        <p:nvPicPr>
          <p:cNvPr id="14338" name="Picture 2" descr="stipendi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044" y="1052736"/>
            <a:ext cx="40576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6" y="3717032"/>
            <a:ext cx="85771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8"/>
              </a:rPr>
              <a:t>https://</a:t>
            </a:r>
            <a:r>
              <a:rPr lang="en-US" sz="1400" dirty="0" smtClean="0">
                <a:hlinkClick r:id="rId8"/>
              </a:rPr>
              <a:t>www.grsu.by/component/k2/item/41946-kupalovtsy-pooshchreny-iz-spetsialnogo-fonda-prezidenta-respubliki-belarus-po-sotsialnoj-podderzhke-odarennykh-uchashchikhsya-i-studentov.html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603840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100800" y="-92546"/>
            <a:ext cx="9259200" cy="6905922"/>
            <a:chOff x="-115200" y="-92546"/>
            <a:chExt cx="9259200" cy="69059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4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35492" y="44626"/>
            <a:ext cx="7522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В ГрГУ имени Янки Купалы завершила работу комиссия </a:t>
            </a:r>
            <a:r>
              <a:rPr lang="ru-RU" sz="1600" b="1" dirty="0" smtClean="0">
                <a:solidFill>
                  <a:schemeClr val="bg1"/>
                </a:solidFill>
              </a:rPr>
              <a:t>                                     Департамента </a:t>
            </a:r>
            <a:r>
              <a:rPr lang="ru-RU" sz="1600" b="1" dirty="0">
                <a:solidFill>
                  <a:schemeClr val="bg1"/>
                </a:solidFill>
              </a:rPr>
              <a:t>контроля качества образования</a:t>
            </a:r>
          </a:p>
        </p:txBody>
      </p:sp>
      <p:pic>
        <p:nvPicPr>
          <p:cNvPr id="16388" name="Picture 4" descr="IMG_503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4437112"/>
            <a:ext cx="2558745" cy="170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IMG_50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836712"/>
            <a:ext cx="2558745" cy="170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8" descr="akkre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2708920"/>
            <a:ext cx="2558745" cy="163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3528" y="943265"/>
            <a:ext cx="565874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>
                <a:latin typeface="pt_sans_bold"/>
              </a:rPr>
              <a:t>С 14 по 18 февраля в </a:t>
            </a:r>
            <a:r>
              <a:rPr lang="ru-RU" sz="1600" b="1" dirty="0" err="1">
                <a:latin typeface="pt_sans_bold"/>
              </a:rPr>
              <a:t>Купаловском</a:t>
            </a:r>
            <a:r>
              <a:rPr lang="ru-RU" sz="1600" b="1" dirty="0">
                <a:latin typeface="pt_sans_bold"/>
              </a:rPr>
              <a:t> университете работала Комиссия Департамента контроля качества образования Министерства образования Республики Беларусь по проведению государственной аккредитации. Гродненский государственный университет имени Янки Купалы успешно с ней справился.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5491" y="2698342"/>
            <a:ext cx="5646781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pt_sans_caption"/>
              </a:rPr>
              <a:t>Г</a:t>
            </a:r>
            <a:r>
              <a:rPr lang="ru-RU" sz="1600" dirty="0" smtClean="0">
                <a:latin typeface="pt_sans_caption"/>
              </a:rPr>
              <a:t>осударственная </a:t>
            </a:r>
            <a:r>
              <a:rPr lang="ru-RU" sz="1600" dirty="0">
                <a:latin typeface="pt_sans_caption"/>
              </a:rPr>
              <a:t>комиссия рекомендовала аккредитовать ГрГУ имени Янки Купалы по специальностям I ступени высшего образования «Компьютерная физика» и среднего специального образования «Тестирование программного обеспечения», а также переподготовки руководящих работников и специалистов, имеющих высшее образование по специальности «Трудовое обучение в учреждениях общего среднего образования». Председатель комиссии – </a:t>
            </a:r>
            <a:r>
              <a:rPr lang="ru-RU" sz="1600" dirty="0" err="1">
                <a:latin typeface="pt_sans_caption"/>
              </a:rPr>
              <a:t>Венгурова</a:t>
            </a:r>
            <a:r>
              <a:rPr lang="ru-RU" sz="1600" dirty="0">
                <a:latin typeface="pt_sans_caption"/>
              </a:rPr>
              <a:t> Екатерина Викторовна, инспектор управления контроля качества образования и государственной аккредитации отметила высокий уровень и качество подготовки специалистов в университете.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529" y="6165304"/>
            <a:ext cx="84994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10"/>
              </a:rPr>
              <a:t>https://</a:t>
            </a:r>
            <a:r>
              <a:rPr lang="en-US" sz="1400" dirty="0" smtClean="0">
                <a:hlinkClick r:id="rId10"/>
              </a:rPr>
              <a:t>www.grsu.by/component/k2/item/40892-v-grgu-imeni-yanki-kupaly-zavershila-rabotu-komissiya-departamenta-kontrolya-kachestva-obrazovaniya.html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2141998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4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35492" y="44626"/>
            <a:ext cx="7522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ГрГУ имени Янки Купалы удостоен звания лауреата конкурса «Премия Правительства Республики Беларусь за достижения в области качества»</a:t>
            </a:r>
          </a:p>
        </p:txBody>
      </p:sp>
      <p:pic>
        <p:nvPicPr>
          <p:cNvPr id="12290" name="Picture 2" descr="0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197" y="1052736"/>
            <a:ext cx="3842792" cy="256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премия_правительства_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197" y="3717035"/>
            <a:ext cx="3842792" cy="256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8287" y="764705"/>
            <a:ext cx="4572000" cy="44627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latin typeface="pt_sans_bold"/>
              </a:rPr>
              <a:t>15 июня в Минске во Дворце Республики </a:t>
            </a:r>
            <a:r>
              <a:rPr lang="ru-RU" b="1" dirty="0" smtClean="0">
                <a:latin typeface="pt_sans_bold"/>
              </a:rPr>
              <a:t>награждены победители </a:t>
            </a:r>
            <a:r>
              <a:rPr lang="ru-RU" b="1" dirty="0">
                <a:latin typeface="pt_sans_bold"/>
              </a:rPr>
              <a:t>конкурса на соискание Премии Правительства Республики Беларусь за достижения в области качества 2021 года.</a:t>
            </a:r>
            <a:endParaRPr lang="ru-RU" dirty="0">
              <a:latin typeface="Comic Sans MS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pt_sans_caption"/>
              </a:rPr>
              <a:t>Заслуженные награды за достижение значительных результатов в области качества и конкурентоспособности производимой продукции, оказываемых услуг или выполняемых работ, внедрение инновационных технологий и современных методов менеджмента вручены 29 организациям. Из них 15 стали лауреатами Премии, 14 – подтвердили звание лауреата </a:t>
            </a:r>
            <a:r>
              <a:rPr lang="ru-RU" sz="1600" dirty="0" smtClean="0">
                <a:latin typeface="pt_sans_caption"/>
              </a:rPr>
              <a:t>повторно, в том числе, и ГрГУ имени Янки Купалы.</a:t>
            </a:r>
            <a:endParaRPr lang="ru-RU" sz="1600" b="0" i="0" dirty="0">
              <a:effectLst/>
              <a:latin typeface="pt_sans_captio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081" y="5139189"/>
            <a:ext cx="48891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9"/>
              </a:rPr>
              <a:t>https://</a:t>
            </a:r>
            <a:r>
              <a:rPr lang="en-US" sz="1400" dirty="0" smtClean="0">
                <a:hlinkClick r:id="rId9"/>
              </a:rPr>
              <a:t>www.grsu.by/component/k2/item/42512-grgu-imeni-yanki-kupaly-udostoen-zvaniya-laureata-konkursa-premiya-pravitelstva-respubliki-belarus-za-dostizheniya-v-oblasti-kachestva.html</a:t>
            </a:r>
            <a:endParaRPr lang="ru-RU" sz="1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4082" y="6002124"/>
            <a:ext cx="873190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10"/>
              </a:rPr>
              <a:t>https://</a:t>
            </a:r>
            <a:r>
              <a:rPr lang="en-US" sz="1400" dirty="0" smtClean="0">
                <a:hlinkClick r:id="rId10"/>
              </a:rPr>
              <a:t>www.grsu.by/component/k2/item/42080-grgu-imeni-yanki-kupaly-v-chetvertyj-raz-udostoen-zvaniya-laureata-konkursa-premiya-pravitelstva-respubliki-belarus-za-dostizheniya-v-oblasti-kachestva.html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30044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4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35492" y="44626"/>
            <a:ext cx="7522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Региональному центру тестирования и профессиональной ориентации молодежи ГрГУ имени Янки </a:t>
            </a:r>
            <a:r>
              <a:rPr lang="ru-RU" sz="1600" b="1" dirty="0" smtClean="0">
                <a:solidFill>
                  <a:schemeClr val="bg1"/>
                </a:solidFill>
              </a:rPr>
              <a:t>Купалы 20 </a:t>
            </a:r>
            <a:r>
              <a:rPr lang="ru-RU" sz="1600" b="1" dirty="0">
                <a:solidFill>
                  <a:schemeClr val="bg1"/>
                </a:solidFill>
              </a:rPr>
              <a:t>лет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6425" y="1418437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latin typeface="pt_sans_bold"/>
              </a:rPr>
              <a:t>Региональные центры тестирования и профессиональной ориентации молодежи создавались в 2002 году в каждом областном центре Республики Беларусь.</a:t>
            </a:r>
            <a:endParaRPr lang="ru-RU" dirty="0"/>
          </a:p>
        </p:txBody>
      </p:sp>
      <p:pic>
        <p:nvPicPr>
          <p:cNvPr id="17410" name="Picture 2" descr="20 let ct 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238" y="845124"/>
            <a:ext cx="3697232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68150" y="3415642"/>
            <a:ext cx="838632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pt_sans_caption"/>
              </a:rPr>
              <a:t>Основная цель создания Центров тестирования – координация деятельности органов управления и учреждений образования по организации и проведению централизованного тестирования. В Гродненской области решение о создании Центра тестирования было принято 01 февраля 2002 года Советом Гродненского государственного университета имени Янки Купалы.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pt_sans_caption"/>
              </a:rPr>
              <a:t>В настоящее время Центр тестирования ГрГУ имени Янки Купалы является основным координатором проведения централизованного и репетиционного тестирования в Гродненской области, а также проведения </a:t>
            </a:r>
            <a:r>
              <a:rPr lang="ru-RU" sz="1400" dirty="0" err="1">
                <a:latin typeface="pt_sans_caption"/>
              </a:rPr>
              <a:t>профориентационной</a:t>
            </a:r>
            <a:r>
              <a:rPr lang="ru-RU" sz="1400" dirty="0">
                <a:latin typeface="pt_sans_caption"/>
              </a:rPr>
              <a:t> деятельности </a:t>
            </a:r>
            <a:r>
              <a:rPr lang="ru-RU" sz="1400" dirty="0" err="1">
                <a:latin typeface="pt_sans_caption"/>
              </a:rPr>
              <a:t>Купаловского</a:t>
            </a:r>
            <a:r>
              <a:rPr lang="ru-RU" sz="1400" dirty="0">
                <a:latin typeface="pt_sans_caption"/>
              </a:rPr>
              <a:t> университета.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pt_sans_caption"/>
              </a:rPr>
              <a:t>За период с 2002 по 2021 год в Гродненской области в централизованном тестировании приняло участие 156 000 абитуриентов, которыми написано более 500 000 тестов; в репетиционном – 224 000 абитуриентов, которыми написано около 600 000 тестов. Ежегодно Центром тестирования в Гродненском регионе организуется и проводится более десятка различных </a:t>
            </a:r>
            <a:r>
              <a:rPr lang="ru-RU" sz="1400" dirty="0" err="1">
                <a:latin typeface="pt_sans_caption"/>
              </a:rPr>
              <a:t>профориентационных</a:t>
            </a:r>
            <a:r>
              <a:rPr lang="ru-RU" sz="1400" dirty="0">
                <a:latin typeface="pt_sans_caption"/>
              </a:rPr>
              <a:t> акций и мероприятий.</a:t>
            </a:r>
            <a:endParaRPr lang="ru-RU" sz="1400" b="0" i="0" dirty="0">
              <a:effectLst/>
              <a:latin typeface="pt_sans_captio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6426" y="6074132"/>
            <a:ext cx="86480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8"/>
              </a:rPr>
              <a:t>https://</a:t>
            </a:r>
            <a:r>
              <a:rPr lang="en-US" sz="1400" dirty="0" smtClean="0">
                <a:hlinkClick r:id="rId8"/>
              </a:rPr>
              <a:t>www.grsu.by/component/k2/item/40739-regionalnomu-tsentru-testirovaniya-i-professionalnoj-orientatsii-molodezhi-20-let.html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9016501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4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35492" y="44626"/>
            <a:ext cx="7522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chemeClr val="bg1"/>
                </a:solidFill>
              </a:rPr>
              <a:t>Купаловцы</a:t>
            </a:r>
            <a:r>
              <a:rPr lang="ru-RU" sz="1600" b="1" dirty="0">
                <a:solidFill>
                  <a:schemeClr val="bg1"/>
                </a:solidFill>
              </a:rPr>
              <a:t> в числе лауреатов XXVIII Республиканского конкурса </a:t>
            </a:r>
            <a:r>
              <a:rPr lang="ru-RU" sz="1600" b="1" dirty="0" smtClean="0">
                <a:solidFill>
                  <a:schemeClr val="bg1"/>
                </a:solidFill>
              </a:rPr>
              <a:t>                                научных </a:t>
            </a:r>
            <a:r>
              <a:rPr lang="ru-RU" sz="1600" b="1" dirty="0">
                <a:solidFill>
                  <a:schemeClr val="bg1"/>
                </a:solidFill>
              </a:rPr>
              <a:t>работ студентов</a:t>
            </a:r>
          </a:p>
        </p:txBody>
      </p:sp>
      <p:pic>
        <p:nvPicPr>
          <p:cNvPr id="11266" name="Picture 2" descr="photo_2022-07-01_13-39-11_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130" y="3717032"/>
            <a:ext cx="4138021" cy="275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46377" y="657543"/>
            <a:ext cx="834877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pt_sans_caption"/>
              </a:rPr>
              <a:t>Лауреатами премии стали выпускница магистратуры факультета экономики и управления </a:t>
            </a:r>
            <a:r>
              <a:rPr lang="ru-RU" dirty="0" err="1">
                <a:latin typeface="pt_sans_caption"/>
              </a:rPr>
              <a:t>Маленчик</a:t>
            </a:r>
            <a:r>
              <a:rPr lang="ru-RU" dirty="0">
                <a:latin typeface="pt_sans_caption"/>
              </a:rPr>
              <a:t> Виктория с научной работой «Управление финансовым состоянием предприятия строительной отрасли ООО «ОЙКОДОМОС» в условиях конкуренции, выпускница магистратуры факультета истории коммуникации и туризма Екатерина Максимук с научной работой «Практики применения рейтинговой системы в деятельности профессорско-преподавательского состава ГрГУ имени Янки Купалы: социологический анализ» и выпускница факультета истории коммуникации и туризма Вероника Гайдукевич с научной работой «Специфика англоязычных и </a:t>
            </a:r>
            <a:r>
              <a:rPr lang="ru-RU" dirty="0" err="1">
                <a:latin typeface="pt_sans_caption"/>
              </a:rPr>
              <a:t>китайскоязычных</a:t>
            </a:r>
            <a:r>
              <a:rPr lang="ru-RU" dirty="0">
                <a:latin typeface="pt_sans_caption"/>
              </a:rPr>
              <a:t> газетных заголовков как </a:t>
            </a:r>
            <a:r>
              <a:rPr lang="ru-RU" dirty="0" err="1">
                <a:latin typeface="pt_sans_caption"/>
              </a:rPr>
              <a:t>диктем-информем</a:t>
            </a:r>
            <a:r>
              <a:rPr lang="ru-RU" dirty="0">
                <a:latin typeface="pt_sans_caption"/>
              </a:rPr>
              <a:t> и </a:t>
            </a:r>
            <a:r>
              <a:rPr lang="ru-RU" dirty="0" err="1">
                <a:latin typeface="pt_sans_caption"/>
              </a:rPr>
              <a:t>диктем-прагмем</a:t>
            </a:r>
            <a:r>
              <a:rPr lang="ru-RU" dirty="0">
                <a:latin typeface="pt_sans_caption"/>
              </a:rPr>
              <a:t>».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6081" y="5499231"/>
            <a:ext cx="395672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8"/>
              </a:rPr>
              <a:t>https://</a:t>
            </a:r>
            <a:r>
              <a:rPr lang="en-US" sz="1400" dirty="0" smtClean="0">
                <a:hlinkClick r:id="rId8"/>
              </a:rPr>
              <a:t>www.grsu.by/component/k2/item/42654-kupalovtsy-v-chisle-laureatov-xxviii-respublikanskogo-konkursa-nauchnykh-rabot-studentov.html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106664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4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35492" y="44626"/>
            <a:ext cx="7522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Студент ГрГУ имени Янки Купалы стал призером республиканского конкурса «Техническая эксплуатация автомобилей»</a:t>
            </a:r>
          </a:p>
        </p:txBody>
      </p:sp>
      <p:pic>
        <p:nvPicPr>
          <p:cNvPr id="15362" name="Picture 2" descr="IMG_20220414_192828_5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384" y="980728"/>
            <a:ext cx="2623071" cy="1748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G_20220414_192835_18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725144"/>
            <a:ext cx="259228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IMG_20220414_192905_16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852936"/>
            <a:ext cx="2592288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4668" y="1007013"/>
            <a:ext cx="54834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pt_sans_bold"/>
              </a:rPr>
              <a:t>Конкурс прошел по стандартам </a:t>
            </a:r>
            <a:r>
              <a:rPr lang="ru-RU" b="1" dirty="0" err="1">
                <a:latin typeface="pt_sans_bold"/>
              </a:rPr>
              <a:t>WorldSkills</a:t>
            </a:r>
            <a:r>
              <a:rPr lang="ru-RU" b="1" dirty="0">
                <a:latin typeface="pt_sans_bold"/>
              </a:rPr>
              <a:t>, международного некоммерческого движения, целью которого является повышение статуса профессионального образования и стандартов профессиональной подготовки и квалификации по всему миру. Участие в нем приняли более сотни человек из высших и средних учебных заведений.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3360" y="3393867"/>
            <a:ext cx="5300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pt_sans_caption"/>
              </a:rPr>
              <a:t>Студент </a:t>
            </a:r>
            <a:r>
              <a:rPr lang="ru-RU" dirty="0" err="1" smtClean="0">
                <a:latin typeface="pt_sans_caption"/>
              </a:rPr>
              <a:t>Купаловского</a:t>
            </a:r>
            <a:r>
              <a:rPr lang="ru-RU" dirty="0" smtClean="0">
                <a:latin typeface="pt_sans_caption"/>
              </a:rPr>
              <a:t> </a:t>
            </a:r>
            <a:r>
              <a:rPr lang="ru-RU" dirty="0">
                <a:latin typeface="pt_sans_caption"/>
              </a:rPr>
              <a:t>университета Александр </a:t>
            </a:r>
            <a:r>
              <a:rPr lang="ru-RU" dirty="0" err="1" smtClean="0">
                <a:latin typeface="pt_sans_caption"/>
              </a:rPr>
              <a:t>Северин</a:t>
            </a:r>
            <a:r>
              <a:rPr lang="ru-RU" dirty="0" smtClean="0">
                <a:latin typeface="pt_sans_caption"/>
              </a:rPr>
              <a:t> </a:t>
            </a:r>
            <a:r>
              <a:rPr lang="ru-RU" dirty="0">
                <a:latin typeface="pt_sans_caption"/>
              </a:rPr>
              <a:t>завоевал </a:t>
            </a:r>
            <a:r>
              <a:rPr lang="ru-RU" dirty="0" smtClean="0">
                <a:latin typeface="pt_sans_caption"/>
              </a:rPr>
              <a:t>«Бронзу».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39553" y="5426640"/>
            <a:ext cx="518457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10"/>
              </a:rPr>
              <a:t>https://</a:t>
            </a:r>
            <a:r>
              <a:rPr lang="en-US" sz="1400" dirty="0" smtClean="0">
                <a:hlinkClick r:id="rId10"/>
              </a:rPr>
              <a:t>www.grsu.by/component/k2/item/41826-student-grgu-imeni-yanki-kupaly-stal-prizerom-respublikanskogo-konkursa-tekhnicheskaya-ekspluatatsiya-avtomobilej.html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830176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4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35492" y="44626"/>
            <a:ext cx="7522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chemeClr val="bg1"/>
                </a:solidFill>
              </a:rPr>
              <a:t>Купаловец</a:t>
            </a:r>
            <a:r>
              <a:rPr lang="ru-RU" sz="1600" b="1" dirty="0">
                <a:solidFill>
                  <a:schemeClr val="bg1"/>
                </a:solidFill>
              </a:rPr>
              <a:t> завоевал высокую награду на международном строительном чемпионате в Казани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7170" name="Picture 2" descr="ramejk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4289596"/>
            <a:ext cx="2983342" cy="199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4772" y="836715"/>
            <a:ext cx="860671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b="1" dirty="0">
                <a:latin typeface="pt_sans_bold"/>
              </a:rPr>
              <a:t>Студент 3 курса физико-технического факультета Андрей </a:t>
            </a:r>
            <a:r>
              <a:rPr lang="ru-RU" b="1" dirty="0" err="1">
                <a:latin typeface="pt_sans_bold"/>
              </a:rPr>
              <a:t>Рамейка</a:t>
            </a:r>
            <a:r>
              <a:rPr lang="ru-RU" b="1" dirty="0">
                <a:latin typeface="pt_sans_bold"/>
              </a:rPr>
              <a:t> в составе команды Белорусского студенческого отряда отлично показал себя, взяв «серебро» номинации «Монтаж оборудования </a:t>
            </a:r>
            <a:r>
              <a:rPr lang="ru-RU" b="1" dirty="0" err="1">
                <a:latin typeface="pt_sans_bold"/>
              </a:rPr>
              <a:t>КИПиА</a:t>
            </a:r>
            <a:r>
              <a:rPr lang="ru-RU" b="1" dirty="0">
                <a:latin typeface="pt_sans_bold"/>
              </a:rPr>
              <a:t>».</a:t>
            </a:r>
            <a:endParaRPr lang="ru-RU" dirty="0">
              <a:latin typeface="Comic Sans MS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pt_sans_caption"/>
              </a:rPr>
              <a:t>Всего в чемпионате принимали участие представители 20 стран. В состав белорусской команды помимо Гродненского государственного университета имени Янки Купалы вошли студенты из Полоцкого госуниверситета имени Евфросинии Полоцкой, Белорусско-Российского университета, Белорусского национального технического университета.</a:t>
            </a: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pt_sans_caption"/>
              </a:rPr>
              <a:t>Международный строительный чемпионат проходит ежегодно и объединяет специалистов сферы промышленного строительства. Также в рамках события подготовлены деловая программа и выставка. Первые состязания состоялись в феврале 2022 года, их учредителями являются Минстрой России и </a:t>
            </a:r>
            <a:r>
              <a:rPr lang="ru-RU" dirty="0" err="1">
                <a:latin typeface="pt_sans_caption"/>
              </a:rPr>
              <a:t>Госкорпорация</a:t>
            </a:r>
            <a:r>
              <a:rPr lang="ru-RU" dirty="0">
                <a:latin typeface="pt_sans_caption"/>
              </a:rPr>
              <a:t> «</a:t>
            </a:r>
            <a:r>
              <a:rPr lang="ru-RU" dirty="0" err="1">
                <a:latin typeface="pt_sans_caption"/>
              </a:rPr>
              <a:t>Росатом</a:t>
            </a:r>
            <a:r>
              <a:rPr lang="ru-RU" dirty="0">
                <a:latin typeface="pt_sans_caption"/>
              </a:rPr>
              <a:t>».</a:t>
            </a:r>
            <a:endParaRPr lang="ru-RU" b="0" i="0" dirty="0">
              <a:effectLst/>
              <a:latin typeface="pt_sans_captio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37251" y="5570656"/>
            <a:ext cx="538687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8"/>
              </a:rPr>
              <a:t>https://</a:t>
            </a:r>
            <a:r>
              <a:rPr lang="en-US" sz="1400" dirty="0" smtClean="0">
                <a:hlinkClick r:id="rId8"/>
              </a:rPr>
              <a:t>www.grsu.by/component/k2/item/43685-kupalovets-zavoeval-vysokuyu-nagradu-na-mezhdunarodnom-stroitelnom-chempionate-v-kazani.html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01344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4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35492" y="44624"/>
            <a:ext cx="7522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Студентами ГрГУ имени Янки Купалы стали абитуриенты из Венесуэлы и Китая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0242" name="Picture 2" descr="photo_2022-07-22_15-45-4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7" y="1052736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photo_2022-07-22_15-45-4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7" y="3501008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082" y="665977"/>
            <a:ext cx="5570048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latin typeface="pt_sans_bold"/>
              </a:rPr>
              <a:t>В этом учебном году в рамках грантов Министерства образования на бюджетные места принимаются иностранные граждане. Двое абитуриентов из Венесуэлы выбрали юридический факультет, а трое будущих студентов из Китая – факультет экономики и </a:t>
            </a:r>
            <a:r>
              <a:rPr lang="ru-RU" b="1" dirty="0" smtClean="0">
                <a:latin typeface="pt_sans_bold"/>
              </a:rPr>
              <a:t>управления ГрГУ имени Янки Купалы.</a:t>
            </a:r>
            <a:endParaRPr lang="ru-RU" dirty="0">
              <a:latin typeface="Comic Sans MS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latin typeface="pt_sans_caption"/>
              </a:rPr>
              <a:t>Руиз </a:t>
            </a:r>
            <a:r>
              <a:rPr lang="ru-RU" sz="1600" dirty="0" err="1">
                <a:latin typeface="pt_sans_caption"/>
              </a:rPr>
              <a:t>Эрнандез</a:t>
            </a:r>
            <a:r>
              <a:rPr lang="ru-RU" sz="1600" dirty="0">
                <a:latin typeface="pt_sans_caption"/>
              </a:rPr>
              <a:t> Франсиско </a:t>
            </a:r>
            <a:r>
              <a:rPr lang="ru-RU" sz="1600" dirty="0" err="1">
                <a:latin typeface="pt_sans_caption"/>
              </a:rPr>
              <a:t>Мануэль</a:t>
            </a:r>
            <a:r>
              <a:rPr lang="ru-RU" sz="1600" dirty="0">
                <a:latin typeface="pt_sans_caption"/>
              </a:rPr>
              <a:t> и </a:t>
            </a:r>
            <a:r>
              <a:rPr lang="ru-RU" sz="1600" dirty="0" err="1">
                <a:latin typeface="pt_sans_caption"/>
              </a:rPr>
              <a:t>Сеспедес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Забала</a:t>
            </a:r>
            <a:r>
              <a:rPr lang="ru-RU" sz="1600" dirty="0">
                <a:latin typeface="pt_sans_caption"/>
              </a:rPr>
              <a:t> Алонсо Хосе прибыли к нам из </a:t>
            </a:r>
            <a:r>
              <a:rPr lang="ru-RU" sz="1600" dirty="0" err="1">
                <a:latin typeface="pt_sans_caption"/>
              </a:rPr>
              <a:t>Боливарианской</a:t>
            </a:r>
            <a:r>
              <a:rPr lang="ru-RU" sz="1600" dirty="0">
                <a:latin typeface="pt_sans_caption"/>
              </a:rPr>
              <a:t> Республики Венесуэла. Молодые люди уже год живут в Беларуси и занимались на подготовительных курсах факультета </a:t>
            </a:r>
            <a:r>
              <a:rPr lang="ru-RU" sz="1600" dirty="0" err="1">
                <a:latin typeface="pt_sans_caption"/>
              </a:rPr>
              <a:t>довузовской</a:t>
            </a:r>
            <a:r>
              <a:rPr lang="ru-RU" sz="1600" dirty="0">
                <a:latin typeface="pt_sans_caption"/>
              </a:rPr>
              <a:t> подготовки Гродненского государственного университета имени Янки Купалы. Молодые люди выбрали юридический факультет и будут обучаться на специальности «Международное право</a:t>
            </a:r>
            <a:r>
              <a:rPr lang="ru-RU" sz="1600" dirty="0" smtClean="0">
                <a:latin typeface="pt_sans_caption"/>
              </a:rPr>
              <a:t>». Ли </a:t>
            </a:r>
            <a:r>
              <a:rPr lang="ru-RU" sz="1600" dirty="0" err="1">
                <a:latin typeface="pt_sans_caption"/>
              </a:rPr>
              <a:t>Синьбо</a:t>
            </a:r>
            <a:r>
              <a:rPr lang="ru-RU" sz="1600" dirty="0">
                <a:latin typeface="pt_sans_caption"/>
              </a:rPr>
              <a:t>, </a:t>
            </a:r>
            <a:r>
              <a:rPr lang="ru-RU" sz="1600" dirty="0" err="1">
                <a:latin typeface="pt_sans_caption"/>
              </a:rPr>
              <a:t>Люй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Цзялэ</a:t>
            </a:r>
            <a:r>
              <a:rPr lang="ru-RU" sz="1600" dirty="0">
                <a:latin typeface="pt_sans_caption"/>
              </a:rPr>
              <a:t> и </a:t>
            </a:r>
            <a:r>
              <a:rPr lang="ru-RU" sz="1600" dirty="0" err="1">
                <a:latin typeface="pt_sans_caption"/>
              </a:rPr>
              <a:t>Хоу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Цзинци</a:t>
            </a:r>
            <a:r>
              <a:rPr lang="ru-RU" sz="1600" dirty="0">
                <a:latin typeface="pt_sans_caption"/>
              </a:rPr>
              <a:t> будут учиться на факультете экономики и управления на специальности «Мировая экономика».</a:t>
            </a:r>
            <a:endParaRPr lang="ru-RU" sz="1600" b="0" i="0" dirty="0">
              <a:effectLst/>
              <a:latin typeface="pt_sans_captio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5801" y="5619657"/>
            <a:ext cx="84322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9"/>
              </a:rPr>
              <a:t>https://</a:t>
            </a:r>
            <a:r>
              <a:rPr lang="en-US" sz="1400" dirty="0" smtClean="0">
                <a:hlinkClick r:id="rId9"/>
              </a:rPr>
              <a:t>www.grsu.by/component/k2/item/42798-studentami-grgu-imeni-yanki-kupaly-stali-studenty-iz-venesuely-i-kitaya.html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00512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4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35492" y="138118"/>
            <a:ext cx="7522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Студента года – 2022 определили в </a:t>
            </a:r>
            <a:r>
              <a:rPr lang="ru-RU" sz="1600" b="1" dirty="0" err="1">
                <a:solidFill>
                  <a:schemeClr val="bg1"/>
                </a:solidFill>
              </a:rPr>
              <a:t>Купаловском</a:t>
            </a:r>
            <a:r>
              <a:rPr lang="ru-RU" sz="1600" b="1" dirty="0">
                <a:solidFill>
                  <a:schemeClr val="bg1"/>
                </a:solidFill>
              </a:rPr>
              <a:t> университете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4772" y="766733"/>
            <a:ext cx="8647708" cy="19236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700" b="1" dirty="0">
                <a:latin typeface="pt_sans_bold"/>
              </a:rPr>
              <a:t>Финал конкурса «Студент года </a:t>
            </a:r>
            <a:r>
              <a:rPr lang="ru-RU" sz="1700" b="1" dirty="0" smtClean="0">
                <a:latin typeface="pt_sans_bold"/>
              </a:rPr>
              <a:t>– 2022</a:t>
            </a:r>
            <a:r>
              <a:rPr lang="ru-RU" sz="1700" b="1" dirty="0">
                <a:latin typeface="pt_sans_bold"/>
              </a:rPr>
              <a:t>» </a:t>
            </a:r>
            <a:r>
              <a:rPr lang="ru-RU" sz="1700" b="1" dirty="0" smtClean="0">
                <a:latin typeface="pt_sans_bold"/>
              </a:rPr>
              <a:t>прошел </a:t>
            </a:r>
            <a:r>
              <a:rPr lang="ru-RU" sz="1700" b="1" dirty="0">
                <a:latin typeface="pt_sans_bold"/>
              </a:rPr>
              <a:t>в ГрГУ имени Янки Купалы 20 октября. С конкурсными и творческими номерами на главную сцену университета вышли двенадцать самых умных, талантливых и креативных студентов разных факультетов и специальностей. Ребята успешно справились с испытаниями на предварительных этапах, в которых необходимо было продемонстрировать не только харизму и ораторское мастерство, но и логическое мышление</a:t>
            </a:r>
            <a:r>
              <a:rPr lang="ru-RU" sz="1700" b="1" dirty="0" smtClean="0">
                <a:latin typeface="pt_sans_bold"/>
              </a:rPr>
              <a:t>.</a:t>
            </a:r>
            <a:endParaRPr lang="ru-RU" sz="1700" dirty="0">
              <a:latin typeface="Comic Sans M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4772" y="5085188"/>
            <a:ext cx="583939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pt_sans_caption"/>
              </a:rPr>
              <a:t>По старой доброй традиции были выбраны лучшие группы поддержки конкурса «Студент года – 2022». В этом году самыми креативными и зажигательными командами, которые болели за своих ребят, не жалея голоса, стали команды юридического факультета и факультета истории, коммуникации и туризма</a:t>
            </a:r>
            <a:endParaRPr lang="ru-RU" sz="1400" dirty="0"/>
          </a:p>
        </p:txBody>
      </p:sp>
      <p:pic>
        <p:nvPicPr>
          <p:cNvPr id="6146" name="Picture 2" descr="IMG_3467-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369" y="4879400"/>
            <a:ext cx="2694121" cy="179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G 34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234" y="2852940"/>
            <a:ext cx="2688256" cy="1793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4772" y="2636913"/>
            <a:ext cx="58393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Традиционно конкурс проходил в два этапа. На заочном участники представили организационному комитету и жюри проекты «Молодежная инициатива», видеоролики на тему «Я студент», а также приняли участие в конкурсе ораторского мастерства «Я в профессии» и интеллектуальном конкурсе. Финальный этап стартовал с зажигательных и смелых </a:t>
            </a:r>
            <a:r>
              <a:rPr lang="ru-RU" sz="1600" dirty="0" err="1"/>
              <a:t>самопрезентаций</a:t>
            </a:r>
            <a:r>
              <a:rPr lang="ru-RU" sz="1600" dirty="0"/>
              <a:t>: «Визитная карточка» и «Творческий конкурс». Первое место в конкурсе «Студент года-2022» завоевала студентка 3 курса факультета истории, коммуникации и туризма Виолетта </a:t>
            </a:r>
            <a:r>
              <a:rPr lang="ru-RU" sz="1600" dirty="0" err="1"/>
              <a:t>Шаблинская</a:t>
            </a:r>
            <a:r>
              <a:rPr lang="ru-RU" sz="1600" dirty="0"/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4772" y="6207699"/>
            <a:ext cx="5839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9"/>
              </a:rPr>
              <a:t>https://</a:t>
            </a:r>
            <a:r>
              <a:rPr lang="en-US" sz="1200" dirty="0" smtClean="0">
                <a:hlinkClick r:id="rId9"/>
              </a:rPr>
              <a:t>www.grsu.by/component/k2/item/43909-studenta-goda-2022-opredelili-v-kupalovskom-universitete.html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387011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4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35492" y="138118"/>
            <a:ext cx="7522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Купаловцы</a:t>
            </a:r>
            <a:r>
              <a:rPr lang="ru-RU" sz="1600" b="1" dirty="0">
                <a:solidFill>
                  <a:schemeClr val="bg1"/>
                </a:solidFill>
              </a:rPr>
              <a:t> стали призерами олимпиады по программированию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5492" y="677011"/>
            <a:ext cx="4596548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latin typeface="pt_sans_caption"/>
              </a:rPr>
              <a:t>Дипломом первой степени Командной олимпиады по программированию факультета прикладной математики и информатики Белорусского государственного университета награждены студенты третьего курса факультета экономики и управления Владилен </a:t>
            </a:r>
            <a:r>
              <a:rPr lang="ru-RU" b="1" dirty="0" err="1">
                <a:latin typeface="pt_sans_caption"/>
              </a:rPr>
              <a:t>Локтевич</a:t>
            </a:r>
            <a:r>
              <a:rPr lang="ru-RU" b="1" dirty="0">
                <a:latin typeface="pt_sans_caption"/>
              </a:rPr>
              <a:t> и Николай </a:t>
            </a:r>
            <a:r>
              <a:rPr lang="ru-RU" b="1" dirty="0" err="1">
                <a:latin typeface="pt_sans_caption"/>
              </a:rPr>
              <a:t>Зданчук</a:t>
            </a:r>
            <a:r>
              <a:rPr lang="ru-RU" b="1" dirty="0">
                <a:latin typeface="pt_sans_caption"/>
              </a:rPr>
              <a:t>.</a:t>
            </a:r>
            <a:endParaRPr lang="ru-RU" dirty="0">
              <a:latin typeface="pt_sans_caption"/>
            </a:endParaRPr>
          </a:p>
          <a:p>
            <a:pPr algn="just">
              <a:spcAft>
                <a:spcPts val="0"/>
              </a:spcAft>
            </a:pPr>
            <a:r>
              <a:rPr lang="ru-RU" dirty="0" smtClean="0">
                <a:latin typeface="pt_sans_caption"/>
              </a:rPr>
              <a:t>В </a:t>
            </a:r>
            <a:r>
              <a:rPr lang="ru-RU" dirty="0">
                <a:latin typeface="pt_sans_caption"/>
              </a:rPr>
              <a:t>командном зачете наши студенты заняли третье место среди 26 команд из 6 университетов Беларуси и России. Как отметил тренер команды, старший преподаватель кафедры математического и информационного обеспечения экономических систем Юрий Степин, уровень соперников да данном интеллектуальном состязании всегда очень высокий.</a:t>
            </a:r>
            <a:endParaRPr lang="ru-RU" b="0" i="0" dirty="0">
              <a:effectLst/>
              <a:latin typeface="pt_sans_caption"/>
            </a:endParaRPr>
          </a:p>
        </p:txBody>
      </p:sp>
      <p:pic>
        <p:nvPicPr>
          <p:cNvPr id="13314" name="Picture 2" descr="IMG 20220518 1340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062" y="908720"/>
            <a:ext cx="3402378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4893" y="5951605"/>
            <a:ext cx="87491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8"/>
              </a:rPr>
              <a:t>https://</a:t>
            </a:r>
            <a:r>
              <a:rPr lang="en-US" sz="1400" dirty="0" smtClean="0">
                <a:hlinkClick r:id="rId8"/>
              </a:rPr>
              <a:t>www.grsu.by/component/k2/item/42287-kupalovtsy-stali-prizerami-olimpiady-po-programmirovaniyu.html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6501637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8" y="3284984"/>
            <a:ext cx="3840456" cy="279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Дуга 25"/>
          <p:cNvSpPr/>
          <p:nvPr/>
        </p:nvSpPr>
        <p:spPr>
          <a:xfrm rot="13136191">
            <a:off x="5769160" y="4138198"/>
            <a:ext cx="3788729" cy="3281707"/>
          </a:xfrm>
          <a:prstGeom prst="arc">
            <a:avLst>
              <a:gd name="adj1" fmla="val 15431140"/>
              <a:gd name="adj2" fmla="val 6123401"/>
            </a:avLst>
          </a:prstGeom>
          <a:ln w="9525" cmpd="sng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</a:ln>
          <a:effectLst>
            <a:outerShdw blurRad="50800" dist="38100" algn="l" rotWithShape="0">
              <a:schemeClr val="bg1">
                <a:lumMod val="50000"/>
                <a:alpha val="40000"/>
              </a:scheme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127" tIns="45559" rIns="91127" bIns="45559" rtlCol="0" anchor="ctr"/>
          <a:lstStyle/>
          <a:p>
            <a:pPr algn="ctr" defTabSz="911082"/>
            <a:endParaRPr lang="ru-RU">
              <a:solidFill>
                <a:prstClr val="black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D836EAD-C6A0-49DA-A171-0A87CB48978E}"/>
              </a:ext>
            </a:extLst>
          </p:cNvPr>
          <p:cNvSpPr txBox="1"/>
          <p:nvPr/>
        </p:nvSpPr>
        <p:spPr>
          <a:xfrm>
            <a:off x="2987824" y="1550727"/>
            <a:ext cx="5438522" cy="1446225"/>
          </a:xfrm>
          <a:prstGeom prst="rect">
            <a:avLst/>
          </a:prstGeom>
          <a:noFill/>
        </p:spPr>
        <p:txBody>
          <a:bodyPr wrap="square" lIns="91127" tIns="45559" rIns="91127" bIns="45559">
            <a:spAutoFit/>
          </a:bodyPr>
          <a:lstStyle/>
          <a:p>
            <a:pPr defTabSz="911082">
              <a:spcAft>
                <a:spcPts val="600"/>
              </a:spcAft>
            </a:pPr>
            <a:r>
              <a:rPr lang="ru-RU" sz="2300" dirty="0">
                <a:solidFill>
                  <a:srgbClr val="002060"/>
                </a:solidFill>
                <a:latin typeface="Impact" panose="020B0806030902050204" pitchFamily="34" charset="0"/>
              </a:rPr>
              <a:t>16 образовательных программам</a:t>
            </a:r>
            <a:r>
              <a:rPr lang="ru-RU" sz="2300" b="1" dirty="0">
                <a:solidFill>
                  <a:prstClr val="black"/>
                </a:solidFill>
              </a:rPr>
              <a:t>:</a:t>
            </a:r>
          </a:p>
          <a:p>
            <a:pPr marL="265785" indent="-180369" defTabSz="911082">
              <a:buSzPct val="8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бакалавриат – </a:t>
            </a:r>
            <a:r>
              <a:rPr lang="ru-RU" sz="2000" dirty="0">
                <a:solidFill>
                  <a:prstClr val="black"/>
                </a:solidFill>
                <a:latin typeface="Impact" panose="020B0806030902050204" pitchFamily="34" charset="0"/>
              </a:rPr>
              <a:t>8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образовательных программ</a:t>
            </a:r>
          </a:p>
          <a:p>
            <a:pPr marL="265785" indent="-180369" defTabSz="911082">
              <a:buSzPct val="80000"/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</a:rPr>
              <a:t>магистратура – </a:t>
            </a:r>
            <a:r>
              <a:rPr lang="ru-RU" sz="2000" dirty="0">
                <a:solidFill>
                  <a:prstClr val="black"/>
                </a:solidFill>
                <a:latin typeface="Impact" panose="020B0806030902050204" pitchFamily="34" charset="0"/>
              </a:rPr>
              <a:t>8</a:t>
            </a:r>
            <a:r>
              <a:rPr lang="ru-RU" sz="2000" dirty="0">
                <a:solidFill>
                  <a:prstClr val="black"/>
                </a:solidFill>
              </a:rPr>
              <a:t> </a:t>
            </a:r>
            <a:r>
              <a:rPr lang="ru-RU" sz="2000" b="1" dirty="0">
                <a:solidFill>
                  <a:prstClr val="black"/>
                </a:solidFill>
              </a:rPr>
              <a:t>образовательных программ</a:t>
            </a:r>
          </a:p>
        </p:txBody>
      </p:sp>
      <p:sp>
        <p:nvSpPr>
          <p:cNvPr id="25" name="Объект 2"/>
          <p:cNvSpPr txBox="1">
            <a:spLocks/>
          </p:cNvSpPr>
          <p:nvPr/>
        </p:nvSpPr>
        <p:spPr>
          <a:xfrm>
            <a:off x="317993" y="4437172"/>
            <a:ext cx="7843333" cy="1500679"/>
          </a:xfrm>
          <a:prstGeom prst="rect">
            <a:avLst/>
          </a:prstGeom>
        </p:spPr>
        <p:txBody>
          <a:bodyPr lIns="91127" tIns="45559" rIns="91127" bIns="45559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Font typeface="Arial" pitchFamily="34" charset="0"/>
              <a:buNone/>
            </a:pPr>
            <a:endParaRPr lang="ru-RU" sz="2000" b="1" dirty="0">
              <a:solidFill>
                <a:prstClr val="black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118588" y="188644"/>
            <a:ext cx="8591897" cy="522279"/>
          </a:xfrm>
          <a:prstGeom prst="rect">
            <a:avLst/>
          </a:prstGeom>
        </p:spPr>
        <p:txBody>
          <a:bodyPr vert="horz" lIns="95200" tIns="47593" rIns="95200" bIns="47593" rtlCol="0" anchor="ctr">
            <a:noAutofit/>
          </a:bodyPr>
          <a:lstStyle>
            <a:lvl1pPr algn="ctr" defTabSz="1027661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dirty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МЕЖДУНАРОДНАЯ  АККРЕДИТАЦИЯ</a:t>
            </a:r>
            <a:endParaRPr lang="ru-RU" sz="3600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="" xmlns:a16="http://schemas.microsoft.com/office/drawing/2014/main" xmlns:lc="http://schemas.openxmlformats.org/drawingml/2006/lockedCanvas" id="{AEBEFBEF-24A7-4A92-AA05-00A52BBA3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12" y="1700808"/>
            <a:ext cx="2008982" cy="1510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Z:\IAC\DOC\Reports\ПРЕЗЕНТАЦИИ, ДОКЛАДЫ\СОВЕТ УНИВЕРСИТЕТА_сентябрь 2023\Материалы\Информация от СП\От УМУ\Международная аккредитация\Международная аккредитация\Международная аккредитация\IMG_249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494" y="4725144"/>
            <a:ext cx="1926794" cy="139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Z:\IAC\DOC\Reports\ПРЕЗЕНТАЦИИ, ДОКЛАДЫ\СОВЕТ УНИВЕРСИТЕТА_сентябрь 2023\Материалы\Информация от СП\От УМУ\Международная аккредитация\Международная аккредитация\Международная аккредитация\IMG_245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839" y="4725144"/>
            <a:ext cx="1926793" cy="139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Z:\IAC\DOC\Reports\ПРЕЗЕНТАЦИИ, ДОКЛАДЫ\СОВЕТ УНИВЕРСИТЕТА_сентябрь 2023\Материалы\Информация от СП\От УМУ\Международная аккредитация\Международная аккредитация\Международная аккредитация\IMG_244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821" y="3212976"/>
            <a:ext cx="1919970" cy="13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Z:\IAC\DOC\Reports\ПРЕЗЕНТАЦИИ, ДОКЛАДЫ\СОВЕТ УНИВЕРСИТЕТА_сентябрь 2023\Материалы\Информация от СП\От УМУ\Международная аккредитация\Международная аккредитация\Международная аккредитация\IMG_252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498" y="3212976"/>
            <a:ext cx="1919912" cy="1386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6799" y="764704"/>
            <a:ext cx="8624466" cy="923243"/>
          </a:xfrm>
          <a:prstGeom prst="rect">
            <a:avLst/>
          </a:prstGeom>
        </p:spPr>
        <p:txBody>
          <a:bodyPr wrap="square" lIns="91355" tIns="45677" rIns="91355" bIns="45677">
            <a:spAutoFit/>
          </a:bodyPr>
          <a:lstStyle/>
          <a:p>
            <a:pPr defTabSz="911082"/>
            <a:r>
              <a:rPr lang="ru-RU" dirty="0">
                <a:solidFill>
                  <a:prstClr val="black"/>
                </a:solidFill>
              </a:rPr>
              <a:t>Соответствие стандартам и </a:t>
            </a:r>
            <a:r>
              <a:rPr lang="ru-RU" dirty="0" smtClean="0">
                <a:solidFill>
                  <a:prstClr val="black"/>
                </a:solidFill>
              </a:rPr>
              <a:t>руководству по </a:t>
            </a:r>
            <a:r>
              <a:rPr lang="ru-RU" dirty="0">
                <a:solidFill>
                  <a:prstClr val="black"/>
                </a:solidFill>
              </a:rPr>
              <a:t>международной аккредитации зарубежных организаций образования и образовательных программ на основе ESG сроком на 5 лет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8994" y="6146140"/>
            <a:ext cx="8843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10"/>
              </a:rPr>
              <a:t>https://</a:t>
            </a:r>
            <a:r>
              <a:rPr lang="en-US" sz="1400" dirty="0" smtClean="0">
                <a:hlinkClick r:id="rId10"/>
              </a:rPr>
              <a:t>www.grsu.by/component/k2/item/44350-v-kupalovskom-universitete-proshla-mezhdunarodnaya-akkreditatsiya.html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801921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4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35492" y="44626"/>
            <a:ext cx="7522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В </a:t>
            </a:r>
            <a:r>
              <a:rPr lang="ru-RU" sz="1600" b="1" dirty="0" err="1" smtClean="0">
                <a:solidFill>
                  <a:schemeClr val="bg1"/>
                </a:solidFill>
              </a:rPr>
              <a:t>Купаловском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>
                <a:solidFill>
                  <a:schemeClr val="bg1"/>
                </a:solidFill>
              </a:rPr>
              <a:t>университете </a:t>
            </a:r>
            <a:r>
              <a:rPr lang="ru-RU" sz="1600" b="1" dirty="0" smtClean="0">
                <a:solidFill>
                  <a:schemeClr val="bg1"/>
                </a:solidFill>
              </a:rPr>
              <a:t>прошел </a:t>
            </a:r>
            <a:r>
              <a:rPr lang="ru-RU" sz="1600" b="1" dirty="0" err="1" smtClean="0">
                <a:solidFill>
                  <a:schemeClr val="bg1"/>
                </a:solidFill>
              </a:rPr>
              <a:t>кибертурнир</a:t>
            </a:r>
            <a:r>
              <a:rPr lang="ru-RU" sz="1600" b="1" dirty="0" smtClean="0">
                <a:solidFill>
                  <a:schemeClr val="bg1"/>
                </a:solidFill>
              </a:rPr>
              <a:t>                                                                  OPEN </a:t>
            </a:r>
            <a:r>
              <a:rPr lang="ru-RU" sz="1600" b="1" dirty="0">
                <a:solidFill>
                  <a:schemeClr val="bg1"/>
                </a:solidFill>
              </a:rPr>
              <a:t>STUDENT CUP CS:GO 5x5 GRODNO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189440"/>
            <a:ext cx="3240360" cy="215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5570076"/>
            <a:ext cx="432048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8"/>
              </a:rPr>
              <a:t>https://</a:t>
            </a:r>
            <a:r>
              <a:rPr lang="en-US" sz="1400" dirty="0" smtClean="0">
                <a:hlinkClick r:id="rId8"/>
              </a:rPr>
              <a:t>www.grsu.by/component/k2/item/43746-v-kupalovskom-universitete-prodolzhaetsya-kiberturnir-open-student-cup-cs-go-5x5-grodno.html</a:t>
            </a:r>
            <a:endParaRPr lang="ru-RU" sz="14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35492" y="855872"/>
            <a:ext cx="870100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b="1" dirty="0">
                <a:solidFill>
                  <a:srgbClr val="444444"/>
                </a:solidFill>
                <a:latin typeface="pt_sans_bold"/>
              </a:rPr>
              <a:t>8 октября 2022 года прошла первая квалификация </a:t>
            </a:r>
            <a:r>
              <a:rPr lang="ru-RU" sz="1600" b="1" dirty="0" err="1">
                <a:solidFill>
                  <a:srgbClr val="444444"/>
                </a:solidFill>
                <a:latin typeface="pt_sans_bold"/>
              </a:rPr>
              <a:t>кибертурнира</a:t>
            </a:r>
            <a:r>
              <a:rPr lang="ru-RU" sz="1600" b="1" dirty="0">
                <a:solidFill>
                  <a:srgbClr val="444444"/>
                </a:solidFill>
                <a:latin typeface="pt_sans_bold"/>
              </a:rPr>
              <a:t> OPEN STUDENT CUP CS:GO 5x5 GRODNO 2022 среди студентов учреждений высшего образования Гродно.</a:t>
            </a:r>
            <a:endParaRPr lang="ru-RU" sz="1600" dirty="0">
              <a:solidFill>
                <a:srgbClr val="444444"/>
              </a:solidFill>
              <a:latin typeface="Comic Sans MS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333333"/>
                </a:solidFill>
                <a:latin typeface="pt_sans_caption"/>
              </a:rPr>
              <a:t>Всего для участия в первой квалификации G1 было зарегистрировано 19 команд: 10 команд студентов Гродненского государственного университета имени Янки Купалы, 4 команды студентов Гродненского государственного аграрного университета, 3 команды студентов Гродненского государственного медицинского университета и 2 команды студентов Гродненского филиала учреждения образования «БИП – Университет права и социально-информационных технологий».</a:t>
            </a: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333333"/>
                </a:solidFill>
                <a:latin typeface="pt_sans_caption"/>
              </a:rPr>
              <a:t>Победителем квалификации стала команда «</a:t>
            </a:r>
            <a:r>
              <a:rPr lang="ru-RU" sz="1600" dirty="0" err="1">
                <a:solidFill>
                  <a:srgbClr val="333333"/>
                </a:solidFill>
                <a:latin typeface="pt_sans_caption"/>
              </a:rPr>
              <a:t>Grodno</a:t>
            </a:r>
            <a:r>
              <a:rPr lang="ru-RU" sz="1600" dirty="0">
                <a:solidFill>
                  <a:srgbClr val="333333"/>
                </a:solidFill>
                <a:latin typeface="pt_sans_caption"/>
              </a:rPr>
              <a:t> EF» </a:t>
            </a:r>
            <a:r>
              <a:rPr lang="ru-RU" sz="1600" dirty="0" err="1">
                <a:solidFill>
                  <a:srgbClr val="333333"/>
                </a:solidFill>
                <a:latin typeface="pt_sans_caption"/>
              </a:rPr>
              <a:t>Купаловского</a:t>
            </a:r>
            <a:r>
              <a:rPr lang="ru-RU" sz="1600" dirty="0">
                <a:solidFill>
                  <a:srgbClr val="333333"/>
                </a:solidFill>
                <a:latin typeface="pt_sans_caption"/>
              </a:rPr>
              <a:t> </a:t>
            </a:r>
            <a:r>
              <a:rPr lang="ru-RU" sz="1600" dirty="0" smtClean="0">
                <a:solidFill>
                  <a:srgbClr val="333333"/>
                </a:solidFill>
                <a:latin typeface="pt_sans_caption"/>
              </a:rPr>
              <a:t>университета.</a:t>
            </a:r>
            <a:endParaRPr lang="ru-RU" sz="1600" dirty="0">
              <a:solidFill>
                <a:srgbClr val="333333"/>
              </a:solidFill>
              <a:latin typeface="pt_sans_caption"/>
            </a:endParaRPr>
          </a:p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333333"/>
                </a:solidFill>
                <a:latin typeface="pt_sans_caption"/>
              </a:rPr>
              <a:t>Организаторами турнира выступают Гродненский государственный университет имени Янки Купалы, Белорусский республиканский союз молодежи, Белорусская ассоциация компьютерного спорта, при участии </a:t>
            </a:r>
            <a:r>
              <a:rPr lang="ru-RU" sz="1600" dirty="0" err="1">
                <a:solidFill>
                  <a:srgbClr val="333333"/>
                </a:solidFill>
                <a:latin typeface="pt_sans_caption"/>
              </a:rPr>
              <a:t>Кибер</a:t>
            </a:r>
            <a:r>
              <a:rPr lang="ru-RU" sz="1600" dirty="0">
                <a:solidFill>
                  <a:srgbClr val="333333"/>
                </a:solidFill>
                <a:latin typeface="pt_sans_caption"/>
              </a:rPr>
              <a:t> Арены SKYNET.</a:t>
            </a:r>
          </a:p>
        </p:txBody>
      </p:sp>
    </p:spTree>
    <p:extLst>
      <p:ext uri="{BB962C8B-B14F-4D97-AF65-F5344CB8AC3E}">
        <p14:creationId xmlns:p14="http://schemas.microsoft.com/office/powerpoint/2010/main" val="1316471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4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35492" y="0"/>
            <a:ext cx="7522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chemeClr val="bg1"/>
                </a:solidFill>
              </a:rPr>
              <a:t>Купалаўцы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далучыліся</a:t>
            </a:r>
            <a:r>
              <a:rPr lang="ru-RU" sz="1600" b="1" dirty="0">
                <a:solidFill>
                  <a:schemeClr val="bg1"/>
                </a:solidFill>
              </a:rPr>
              <a:t> да </a:t>
            </a:r>
            <a:r>
              <a:rPr lang="ru-RU" sz="1600" b="1" dirty="0" err="1">
                <a:solidFill>
                  <a:schemeClr val="bg1"/>
                </a:solidFill>
              </a:rPr>
              <a:t>напісання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рэспубліканскай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дыктоўкі</a:t>
            </a:r>
            <a:r>
              <a:rPr lang="ru-RU" sz="1600" b="1" dirty="0">
                <a:solidFill>
                  <a:schemeClr val="bg1"/>
                </a:solidFill>
              </a:rPr>
              <a:t>, </a:t>
            </a:r>
            <a:r>
              <a:rPr lang="ru-RU" sz="1600" b="1" dirty="0" smtClean="0">
                <a:solidFill>
                  <a:schemeClr val="bg1"/>
                </a:solidFill>
              </a:rPr>
              <a:t>                    </a:t>
            </a:r>
            <a:r>
              <a:rPr lang="ru-RU" sz="1600" b="1" dirty="0" err="1" smtClean="0">
                <a:solidFill>
                  <a:schemeClr val="bg1"/>
                </a:solidFill>
              </a:rPr>
              <a:t>прымеркаванай</a:t>
            </a:r>
            <a:r>
              <a:rPr lang="ru-RU" sz="1600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>
                <a:solidFill>
                  <a:schemeClr val="bg1"/>
                </a:solidFill>
              </a:rPr>
              <a:t>да Дня </a:t>
            </a:r>
            <a:r>
              <a:rPr lang="ru-RU" sz="1600" b="1" dirty="0" err="1">
                <a:solidFill>
                  <a:schemeClr val="bg1"/>
                </a:solidFill>
              </a:rPr>
              <a:t>народнага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err="1">
                <a:solidFill>
                  <a:schemeClr val="bg1"/>
                </a:solidFill>
              </a:rPr>
              <a:t>адзінства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9218" name="Picture 2" descr="IMG 618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054" y="1052736"/>
            <a:ext cx="2276431" cy="1518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G_61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053" y="3057084"/>
            <a:ext cx="2276430" cy="1517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photo_2022-09-16_14-47-2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054" y="4912572"/>
            <a:ext cx="2239144" cy="14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4656" y="734872"/>
            <a:ext cx="6223570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 err="1">
                <a:latin typeface="pt_sans_bold"/>
              </a:rPr>
              <a:t>Рэспубліканская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дыктоўка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адбылася</a:t>
            </a:r>
            <a:r>
              <a:rPr lang="ru-RU" b="1" dirty="0">
                <a:latin typeface="pt_sans_bold"/>
              </a:rPr>
              <a:t>  </a:t>
            </a:r>
            <a:r>
              <a:rPr lang="ru-RU" b="1" dirty="0" err="1">
                <a:latin typeface="pt_sans_bold"/>
              </a:rPr>
              <a:t>напярэдадні</a:t>
            </a:r>
            <a:r>
              <a:rPr lang="ru-RU" b="1" dirty="0">
                <a:latin typeface="pt_sans_bold"/>
              </a:rPr>
              <a:t> Дня </a:t>
            </a:r>
            <a:r>
              <a:rPr lang="ru-RU" b="1" dirty="0" err="1">
                <a:latin typeface="pt_sans_bold"/>
              </a:rPr>
              <a:t>народнага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адзінства</a:t>
            </a:r>
            <a:r>
              <a:rPr lang="ru-RU" b="1" dirty="0">
                <a:latin typeface="pt_sans_bold"/>
              </a:rPr>
              <a:t> і </a:t>
            </a:r>
            <a:r>
              <a:rPr lang="ru-RU" b="1" dirty="0" err="1">
                <a:latin typeface="pt_sans_bold"/>
              </a:rPr>
              <a:t>прымеркавана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менавіта</a:t>
            </a:r>
            <a:r>
              <a:rPr lang="ru-RU" b="1" dirty="0">
                <a:latin typeface="pt_sans_bold"/>
              </a:rPr>
              <a:t> да </a:t>
            </a:r>
            <a:r>
              <a:rPr lang="ru-RU" b="1" dirty="0" err="1">
                <a:latin typeface="pt_sans_bold"/>
              </a:rPr>
              <a:t>гэтага</a:t>
            </a:r>
            <a:r>
              <a:rPr lang="ru-RU" b="1" dirty="0">
                <a:latin typeface="pt_sans_bold"/>
              </a:rPr>
              <a:t> свята. </a:t>
            </a:r>
            <a:r>
              <a:rPr lang="ru-RU" b="1" dirty="0" err="1">
                <a:latin typeface="pt_sans_bold"/>
              </a:rPr>
              <a:t>Удзельнікам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дыктоўкі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стаў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Міністр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адукацыі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Рэспублікі</a:t>
            </a:r>
            <a:r>
              <a:rPr lang="ru-RU" b="1" dirty="0">
                <a:latin typeface="pt_sans_bold"/>
              </a:rPr>
              <a:t> Беларусь </a:t>
            </a:r>
            <a:r>
              <a:rPr lang="ru-RU" b="1" dirty="0" err="1">
                <a:latin typeface="pt_sans_bold"/>
              </a:rPr>
              <a:t>Андрэй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Іванец</a:t>
            </a:r>
            <a:r>
              <a:rPr lang="ru-RU" b="1" dirty="0">
                <a:latin typeface="pt_sans_bold"/>
              </a:rPr>
              <a:t>. </a:t>
            </a:r>
            <a:r>
              <a:rPr lang="ru-RU" b="1" dirty="0" err="1">
                <a:latin typeface="pt_sans_bold"/>
              </a:rPr>
              <a:t>Тэкст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пад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назвай</a:t>
            </a:r>
            <a:r>
              <a:rPr lang="ru-RU" b="1" dirty="0">
                <a:latin typeface="pt_sans_bold"/>
              </a:rPr>
              <a:t> «</a:t>
            </a:r>
            <a:r>
              <a:rPr lang="ru-RU" b="1" dirty="0" err="1">
                <a:latin typeface="pt_sans_bold"/>
              </a:rPr>
              <a:t>Дзень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народнага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адзінства</a:t>
            </a:r>
            <a:r>
              <a:rPr lang="ru-RU" b="1" dirty="0">
                <a:latin typeface="pt_sans_bold"/>
              </a:rPr>
              <a:t>» </a:t>
            </a:r>
            <a:r>
              <a:rPr lang="ru-RU" b="1" dirty="0" err="1">
                <a:latin typeface="pt_sans_bold"/>
              </a:rPr>
              <a:t>напісалі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людзі</a:t>
            </a:r>
            <a:r>
              <a:rPr lang="ru-RU" b="1" dirty="0">
                <a:latin typeface="pt_sans_bold"/>
              </a:rPr>
              <a:t> па </a:t>
            </a:r>
            <a:r>
              <a:rPr lang="ru-RU" b="1" dirty="0" err="1">
                <a:latin typeface="pt_sans_bold"/>
              </a:rPr>
              <a:t>ўсёй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краіне</a:t>
            </a:r>
            <a:r>
              <a:rPr lang="ru-RU" b="1" dirty="0">
                <a:latin typeface="pt_sans_bold"/>
              </a:rPr>
              <a:t>, </a:t>
            </a:r>
            <a:r>
              <a:rPr lang="ru-RU" b="1" dirty="0" err="1">
                <a:latin typeface="pt_sans_bold"/>
              </a:rPr>
              <a:t>яны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далучыліся</a:t>
            </a:r>
            <a:r>
              <a:rPr lang="ru-RU" b="1" dirty="0">
                <a:latin typeface="pt_sans_bold"/>
              </a:rPr>
              <a:t> да </a:t>
            </a:r>
            <a:r>
              <a:rPr lang="ru-RU" b="1" dirty="0" err="1">
                <a:latin typeface="pt_sans_bold"/>
              </a:rPr>
              <a:t>відэа-трансляцыі</a:t>
            </a:r>
            <a:r>
              <a:rPr lang="ru-RU" b="1" dirty="0">
                <a:latin typeface="pt_sans_bold"/>
              </a:rPr>
              <a:t> на </a:t>
            </a:r>
            <a:r>
              <a:rPr lang="en-US" b="1" dirty="0">
                <a:latin typeface="pt_sans_bold"/>
              </a:rPr>
              <a:t>YouTube! </a:t>
            </a:r>
            <a:r>
              <a:rPr lang="ru-RU" b="1" dirty="0" err="1">
                <a:latin typeface="pt_sans_bold"/>
              </a:rPr>
              <a:t>Прадыктаваў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яго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старшыня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Саюза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пісьменнікаў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Беларусі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Аляксандр</a:t>
            </a:r>
            <a:r>
              <a:rPr lang="ru-RU" b="1" dirty="0">
                <a:latin typeface="pt_sans_bold"/>
              </a:rPr>
              <a:t> </a:t>
            </a:r>
            <a:r>
              <a:rPr lang="ru-RU" b="1" dirty="0" err="1">
                <a:latin typeface="pt_sans_bold"/>
              </a:rPr>
              <a:t>Карлюкевіч</a:t>
            </a:r>
            <a:r>
              <a:rPr lang="ru-RU" b="1" dirty="0">
                <a:latin typeface="pt_sans_bold"/>
              </a:rPr>
              <a:t>.</a:t>
            </a:r>
            <a:endParaRPr lang="ru-RU" dirty="0">
              <a:latin typeface="Comic Sans MS"/>
            </a:endParaRPr>
          </a:p>
          <a:p>
            <a:pPr algn="just">
              <a:spcAft>
                <a:spcPts val="0"/>
              </a:spcAft>
            </a:pPr>
            <a:r>
              <a:rPr lang="ru-RU" sz="1600" dirty="0" err="1">
                <a:latin typeface="pt_sans_caption"/>
              </a:rPr>
              <a:t>Дыктоўку</a:t>
            </a:r>
            <a:r>
              <a:rPr lang="ru-RU" sz="1600" dirty="0">
                <a:latin typeface="pt_sans_caption"/>
              </a:rPr>
              <a:t> ў </a:t>
            </a:r>
            <a:r>
              <a:rPr lang="ru-RU" sz="1600" dirty="0" err="1">
                <a:latin typeface="pt_sans_caption"/>
              </a:rPr>
              <a:t>Купалаўскім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універсітэце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напісалі</a:t>
            </a:r>
            <a:r>
              <a:rPr lang="ru-RU" sz="1600" dirty="0">
                <a:latin typeface="pt_sans_caption"/>
              </a:rPr>
              <a:t> на </a:t>
            </a:r>
            <a:r>
              <a:rPr lang="ru-RU" sz="1600" dirty="0" err="1">
                <a:latin typeface="pt_sans_caption"/>
              </a:rPr>
              <a:t>ўсіх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факультэтах</a:t>
            </a:r>
            <a:r>
              <a:rPr lang="ru-RU" sz="1600" dirty="0">
                <a:latin typeface="pt_sans_caption"/>
              </a:rPr>
              <a:t>, а </a:t>
            </a:r>
            <a:r>
              <a:rPr lang="ru-RU" sz="1600" dirty="0" err="1">
                <a:latin typeface="pt_sans_caption"/>
              </a:rPr>
              <a:t>таксама</a:t>
            </a:r>
            <a:r>
              <a:rPr lang="ru-RU" sz="1600" dirty="0">
                <a:latin typeface="pt_sans_caption"/>
              </a:rPr>
              <a:t> ў </a:t>
            </a:r>
            <a:r>
              <a:rPr lang="ru-RU" sz="1600" dirty="0" err="1">
                <a:latin typeface="pt_sans_caption"/>
              </a:rPr>
              <a:t>каледжах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нашага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ўніверсітэта</a:t>
            </a:r>
            <a:r>
              <a:rPr lang="ru-RU" sz="1600" dirty="0">
                <a:latin typeface="pt_sans_caption"/>
              </a:rPr>
              <a:t>. </a:t>
            </a:r>
            <a:r>
              <a:rPr lang="ru-RU" sz="1600" dirty="0" err="1">
                <a:latin typeface="pt_sans_caption"/>
              </a:rPr>
              <a:t>Праверыць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сябе</a:t>
            </a:r>
            <a:r>
              <a:rPr lang="ru-RU" sz="1600" dirty="0">
                <a:latin typeface="pt_sans_caption"/>
              </a:rPr>
              <a:t> мог любы </a:t>
            </a:r>
            <a:r>
              <a:rPr lang="ru-RU" sz="1600" dirty="0" err="1">
                <a:latin typeface="pt_sans_caption"/>
              </a:rPr>
              <a:t>жадаючы</a:t>
            </a:r>
            <a:r>
              <a:rPr lang="ru-RU" sz="1600" dirty="0">
                <a:latin typeface="pt_sans_caption"/>
              </a:rPr>
              <a:t>. Як </a:t>
            </a:r>
            <a:r>
              <a:rPr lang="ru-RU" sz="1600" dirty="0" err="1">
                <a:latin typeface="pt_sans_caption"/>
              </a:rPr>
              <a:t>расказаў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дырэктар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навуковай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бібліятэкі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ГрДУ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імя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Янкі</a:t>
            </a:r>
            <a:r>
              <a:rPr lang="ru-RU" sz="1600" dirty="0">
                <a:latin typeface="pt_sans_caption"/>
              </a:rPr>
              <a:t> Купалы </a:t>
            </a:r>
            <a:r>
              <a:rPr lang="ru-RU" sz="1600" dirty="0" err="1">
                <a:latin typeface="pt_sans_caption"/>
              </a:rPr>
              <a:t>Мікалай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Грынько</a:t>
            </a:r>
            <a:r>
              <a:rPr lang="ru-RU" sz="1600" dirty="0">
                <a:latin typeface="pt_sans_caption"/>
              </a:rPr>
              <a:t>, </a:t>
            </a:r>
            <a:r>
              <a:rPr lang="ru-RU" sz="1600" dirty="0" err="1">
                <a:latin typeface="pt_sans_caption"/>
              </a:rPr>
              <a:t>удзел</a:t>
            </a:r>
            <a:r>
              <a:rPr lang="ru-RU" sz="1600" dirty="0">
                <a:latin typeface="pt_sans_caption"/>
              </a:rPr>
              <a:t> у </a:t>
            </a:r>
            <a:r>
              <a:rPr lang="ru-RU" sz="1600" dirty="0" err="1">
                <a:latin typeface="pt_sans_caption"/>
              </a:rPr>
              <a:t>дыктоўцы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прынялі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звыш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пяцісот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Купалаўцаў</a:t>
            </a:r>
            <a:r>
              <a:rPr lang="ru-RU" sz="1600" dirty="0">
                <a:latin typeface="pt_sans_caption"/>
              </a:rPr>
              <a:t>.</a:t>
            </a:r>
            <a:endParaRPr lang="ru-RU" sz="1600" b="0" i="0" dirty="0">
              <a:effectLst/>
              <a:latin typeface="pt_sans_captio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4670" y="4481829"/>
            <a:ext cx="61315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 err="1">
                <a:latin typeface="pt_sans_caption"/>
              </a:rPr>
              <a:t>Гэтая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дыктоўка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запусціць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цэлую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серыю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мерапрыемстваў</a:t>
            </a:r>
            <a:r>
              <a:rPr lang="ru-RU" sz="1600" dirty="0">
                <a:latin typeface="pt_sans_caption"/>
              </a:rPr>
              <a:t>, </a:t>
            </a:r>
            <a:r>
              <a:rPr lang="ru-RU" sz="1600" dirty="0" err="1">
                <a:latin typeface="pt_sans_caption"/>
              </a:rPr>
              <a:t>якія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будуць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аб'яднаны</a:t>
            </a:r>
            <a:r>
              <a:rPr lang="ru-RU" sz="1600" dirty="0">
                <a:latin typeface="pt_sans_caption"/>
              </a:rPr>
              <a:t> ў </a:t>
            </a:r>
            <a:r>
              <a:rPr lang="ru-RU" sz="1600" dirty="0" err="1">
                <a:latin typeface="pt_sans_caption"/>
              </a:rPr>
              <a:t>Тыдзень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беларускай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мовы</a:t>
            </a:r>
            <a:r>
              <a:rPr lang="ru-RU" sz="1600" dirty="0">
                <a:latin typeface="pt_sans_caption"/>
              </a:rPr>
              <a:t>. </a:t>
            </a:r>
            <a:r>
              <a:rPr lang="ru-RU" sz="1600" dirty="0" err="1">
                <a:latin typeface="pt_sans_caption"/>
              </a:rPr>
              <a:t>Напрыклад</a:t>
            </a:r>
            <a:r>
              <a:rPr lang="ru-RU" sz="1600" dirty="0">
                <a:latin typeface="pt_sans_caption"/>
              </a:rPr>
              <a:t>, </a:t>
            </a:r>
            <a:r>
              <a:rPr lang="ru-RU" sz="1600" dirty="0" err="1">
                <a:latin typeface="pt_sans_caption"/>
              </a:rPr>
              <a:t>будуць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арганізаваныя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тэматычныя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кніжныя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выстаўкі</a:t>
            </a:r>
            <a:r>
              <a:rPr lang="ru-RU" sz="1600" dirty="0">
                <a:latin typeface="pt_sans_caption"/>
              </a:rPr>
              <a:t>, </a:t>
            </a:r>
            <a:r>
              <a:rPr lang="ru-RU" sz="1600" dirty="0" err="1">
                <a:latin typeface="pt_sans_caption"/>
              </a:rPr>
              <a:t>анлайн-чэлендж</a:t>
            </a:r>
            <a:r>
              <a:rPr lang="ru-RU" sz="1600" dirty="0">
                <a:latin typeface="pt_sans_caption"/>
              </a:rPr>
              <a:t> «</a:t>
            </a:r>
            <a:r>
              <a:rPr lang="ru-RU" sz="1600" dirty="0" err="1">
                <a:latin typeface="pt_sans_caption"/>
              </a:rPr>
              <a:t>Льецца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мова</a:t>
            </a:r>
            <a:r>
              <a:rPr lang="ru-RU" sz="1600" dirty="0">
                <a:latin typeface="pt_sans_caption"/>
              </a:rPr>
              <a:t>», </a:t>
            </a:r>
            <a:r>
              <a:rPr lang="ru-RU" sz="1600" dirty="0" err="1">
                <a:latin typeface="pt_sans_caption"/>
              </a:rPr>
              <a:t>акцыя</a:t>
            </a:r>
            <a:r>
              <a:rPr lang="ru-RU" sz="1600" dirty="0">
                <a:latin typeface="pt_sans_caption"/>
              </a:rPr>
              <a:t> «</a:t>
            </a:r>
            <a:r>
              <a:rPr lang="ru-RU" sz="1600" dirty="0" err="1">
                <a:latin typeface="pt_sans_caption"/>
              </a:rPr>
              <a:t>Размаўляй</a:t>
            </a:r>
            <a:r>
              <a:rPr lang="ru-RU" sz="1600" dirty="0">
                <a:latin typeface="pt_sans_caption"/>
              </a:rPr>
              <a:t> </a:t>
            </a:r>
            <a:r>
              <a:rPr lang="ru-RU" sz="1600" dirty="0" err="1">
                <a:latin typeface="pt_sans_caption"/>
              </a:rPr>
              <a:t>са</a:t>
            </a:r>
            <a:r>
              <a:rPr lang="ru-RU" sz="1600" dirty="0">
                <a:latin typeface="pt_sans_caption"/>
              </a:rPr>
              <a:t> мной па-</a:t>
            </a:r>
            <a:r>
              <a:rPr lang="ru-RU" sz="1600" dirty="0" err="1">
                <a:latin typeface="pt_sans_caption"/>
              </a:rPr>
              <a:t>беларуску</a:t>
            </a:r>
            <a:r>
              <a:rPr lang="ru-RU" sz="1600" dirty="0">
                <a:latin typeface="pt_sans_caption"/>
              </a:rPr>
              <a:t>» і шмат </a:t>
            </a:r>
            <a:r>
              <a:rPr lang="ru-RU" sz="1600" dirty="0" err="1">
                <a:latin typeface="pt_sans_caption"/>
              </a:rPr>
              <a:t>іншага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23361" y="5858688"/>
            <a:ext cx="60928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10"/>
              </a:rPr>
              <a:t>https://</a:t>
            </a:r>
            <a:r>
              <a:rPr lang="en-US" sz="1400" dirty="0" smtClean="0">
                <a:hlinkClick r:id="rId10"/>
              </a:rPr>
              <a:t>www.grsu.by/component/k2/item/43367-kupala-tsy-daluchylisya-da-napisannya-respublikanskaj-dykto-ki-prymerkavanaga-da-dnya-narodnaga-adzinstva.html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114914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4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35492" y="0"/>
            <a:ext cx="7522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Магистрант </a:t>
            </a:r>
            <a:r>
              <a:rPr lang="ru-RU" sz="1600" b="1" dirty="0" err="1">
                <a:solidFill>
                  <a:schemeClr val="bg1"/>
                </a:solidFill>
              </a:rPr>
              <a:t>Купаловского</a:t>
            </a:r>
            <a:r>
              <a:rPr lang="ru-RU" sz="1600" b="1" dirty="0">
                <a:solidFill>
                  <a:schemeClr val="bg1"/>
                </a:solidFill>
              </a:rPr>
              <a:t> университета удостоен высокой награды на Международном конкурсе научно-исследовательских работ по логистике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диплом логистика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6" y="4118159"/>
            <a:ext cx="3328199" cy="2335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4772" y="980729"/>
            <a:ext cx="84316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b="1" dirty="0">
                <a:latin typeface="pt_sans_bold"/>
              </a:rPr>
              <a:t>Конкурс прошел в Волгограде, в нем принимали участие студенты из университетов Беларуси, России, Узбекистана, Кыргызстана. Магистрант факультета инновационных технологий машиностроения Снежана Климашевич была удостоена диплома I степени.</a:t>
            </a:r>
            <a:endParaRPr lang="ru-RU" dirty="0">
              <a:latin typeface="Comic Sans MS"/>
            </a:endParaRPr>
          </a:p>
          <a:p>
            <a:pPr indent="450215" algn="just">
              <a:spcAft>
                <a:spcPts val="0"/>
              </a:spcAft>
            </a:pPr>
            <a:endParaRPr lang="ru-RU" dirty="0" smtClean="0">
              <a:latin typeface="pt_sans_caption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 smtClean="0">
                <a:latin typeface="pt_sans_caption"/>
              </a:rPr>
              <a:t>Тема </a:t>
            </a:r>
            <a:r>
              <a:rPr lang="ru-RU" dirty="0">
                <a:latin typeface="pt_sans_caption"/>
              </a:rPr>
              <a:t>конкурсной работы – «Внедрение информационных технологий в деятельность логистических предприятий на примере ОЭЗ «</a:t>
            </a:r>
            <a:r>
              <a:rPr lang="ru-RU" dirty="0" err="1">
                <a:latin typeface="pt_sans_caption"/>
              </a:rPr>
              <a:t>Бремино</a:t>
            </a:r>
            <a:r>
              <a:rPr lang="ru-RU" dirty="0">
                <a:latin typeface="pt_sans_caption"/>
              </a:rPr>
              <a:t>-Орша».</a:t>
            </a: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pt_sans_caption"/>
              </a:rPr>
              <a:t>Организатор конкурса – Волгоградский филиал федерального государственного бюджетного образовательного учреждения высшего образования «Российский экономический университет имени </a:t>
            </a:r>
            <a:r>
              <a:rPr lang="ru-RU" dirty="0" err="1" smtClean="0">
                <a:latin typeface="pt_sans_caption"/>
              </a:rPr>
              <a:t>Г.В.Плеханова</a:t>
            </a:r>
            <a:r>
              <a:rPr lang="ru-RU" dirty="0">
                <a:latin typeface="pt_sans_caption"/>
              </a:rPr>
              <a:t>».</a:t>
            </a:r>
            <a:endParaRPr lang="ru-RU" b="0" i="0" dirty="0">
              <a:effectLst/>
              <a:latin typeface="pt_sans_captio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3360" y="5211197"/>
            <a:ext cx="5588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8"/>
              </a:rPr>
              <a:t>https://</a:t>
            </a:r>
            <a:r>
              <a:rPr lang="en-US" sz="1400" dirty="0" smtClean="0">
                <a:hlinkClick r:id="rId8"/>
              </a:rPr>
              <a:t>www.grsu.by/component/k2/item/44493-magistrant-kupalovskogo-universiteta-udostoen-vykosnoj-nagrady-na-mezhdunarodnom-konkurse-nauchno-issledovatelskikh-rabot-po-logistike.html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490173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4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35492" y="0"/>
            <a:ext cx="7522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Студентка ГрГУ имени Янки Купалы – обладательница диплома </a:t>
            </a:r>
            <a:endParaRPr lang="ru-RU" sz="16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Международного </a:t>
            </a:r>
            <a:r>
              <a:rPr lang="ru-RU" sz="1600" b="1" dirty="0">
                <a:solidFill>
                  <a:schemeClr val="bg1"/>
                </a:solidFill>
              </a:rPr>
              <a:t>конкурса по русскому языку</a:t>
            </a:r>
            <a:endParaRPr lang="ru-RU" sz="1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Screenshot 20221219 013710 YandexDis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5" y="1124744"/>
            <a:ext cx="2624999" cy="17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DSC0506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3" y="3068960"/>
            <a:ext cx="2625000" cy="175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4668" y="764704"/>
            <a:ext cx="56995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>
                <a:latin typeface="pt_sans_bold"/>
              </a:rPr>
              <a:t>Студентка 4 курса филологического факультета Даная Коваленко стала одним из победителей Международного конкурса по русскому языку «Русский язык: моя формула успеха».</a:t>
            </a:r>
            <a:endParaRPr lang="ru-RU" sz="15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5492" y="1780369"/>
            <a:ext cx="574867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latin typeface="pt_sans_caption"/>
              </a:rPr>
              <a:t>Конкурс проводился среди студентов старших курсов филологических и педагогических факультетов образовательных организаций высшего образования. Организатором конкурса являлось федеральное государственное автономное образовательное учреждение высшего образования «Северо-Кавказский федеральный университет» при поддержке Федерального агентства по делам Содружества Независимых Государств, соотечественников, проживающих за рубежом, и по международному гуманитарному сотрудничеству.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pt_sans_caption"/>
              </a:rPr>
              <a:t>С 29 октября по 20 ноября 2022 года в дистанционном формате проходил отборочный этап конкурса, где приняли участие более 200 студентов и магистрантов из Армении, Беларуси, Кыргызстана и Таджикистана. По итогам отборочного тура с 12 по 16 декабря 2022 года авторы 10 лучших проектов из каждой страны защищали свои работы в Ереване в Армянском государственном педагогическом университете имени </a:t>
            </a:r>
            <a:r>
              <a:rPr lang="ru-RU" sz="1400" dirty="0" err="1">
                <a:latin typeface="pt_sans_caption"/>
              </a:rPr>
              <a:t>Хачатура</a:t>
            </a:r>
            <a:r>
              <a:rPr lang="ru-RU" sz="1400" dirty="0">
                <a:latin typeface="pt_sans_caption"/>
              </a:rPr>
              <a:t> Абовяна.</a:t>
            </a:r>
          </a:p>
          <a:p>
            <a:pPr algn="just">
              <a:spcAft>
                <a:spcPts val="0"/>
              </a:spcAft>
            </a:pPr>
            <a:r>
              <a:rPr lang="ru-RU" sz="1400" dirty="0">
                <a:latin typeface="pt_sans_caption"/>
              </a:rPr>
              <a:t>Даная Коваленко представила подготовленный под руководством доцента кафедры русской филологии ГрГУ имени Янки Купалы Зои Сидорович проект, посвященный словарю Даля, и получила Диплом победителя Международного конкурса по русскому языку «Русский язык: моя формула успеха».</a:t>
            </a:r>
            <a:endParaRPr lang="ru-RU" sz="1400" b="0" i="0" dirty="0">
              <a:effectLst/>
              <a:latin typeface="pt_sans_captio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59422" y="5013180"/>
            <a:ext cx="26937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9"/>
              </a:rPr>
              <a:t>https://</a:t>
            </a:r>
            <a:r>
              <a:rPr lang="en-US" sz="1400" dirty="0" smtClean="0">
                <a:hlinkClick r:id="rId9"/>
              </a:rPr>
              <a:t>www.grsu.by/component/k2/item/44511-studentka-grgu-imeni-yanki-kupaly-obladatelnitsa-diploma-mezhdunarodnogo-konkursa-po-russkomu-yazyku.html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567321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4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35492" y="0"/>
            <a:ext cx="7522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chemeClr val="bg1"/>
                </a:solidFill>
              </a:rPr>
              <a:t>Купаловцы</a:t>
            </a:r>
            <a:r>
              <a:rPr lang="ru-RU" sz="1600" b="1" dirty="0">
                <a:solidFill>
                  <a:schemeClr val="bg1"/>
                </a:solidFill>
              </a:rPr>
              <a:t> стали призерами командного чемпионата по программированию учреждений высшего образования Республики Беларусь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4772" y="980728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>
                <a:latin typeface="pt_sans_bold"/>
              </a:rPr>
              <a:t>Наша команда завоевала диплом 3 степени командного чемпионата по программированию учреждений высшего образования Республики Беларусь.</a:t>
            </a:r>
            <a:endParaRPr lang="ru-RU" dirty="0"/>
          </a:p>
        </p:txBody>
      </p:sp>
      <p:pic>
        <p:nvPicPr>
          <p:cNvPr id="4098" name="Picture 2" descr="IMG_20221029_1825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650" y="980728"/>
            <a:ext cx="3888432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hoto_2022-11-04_14-02-4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651" y="3717032"/>
            <a:ext cx="3861590" cy="257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4772" y="4653138"/>
            <a:ext cx="470107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pt_sans_caption"/>
              </a:rPr>
              <a:t>В чемпионате принимали участие три команды </a:t>
            </a:r>
            <a:r>
              <a:rPr lang="ru-RU" sz="1600" dirty="0" err="1">
                <a:latin typeface="pt_sans_caption"/>
              </a:rPr>
              <a:t>Купаловского</a:t>
            </a:r>
            <a:r>
              <a:rPr lang="ru-RU" sz="1600" dirty="0">
                <a:latin typeface="pt_sans_caption"/>
              </a:rPr>
              <a:t> университета. Всего в соревнованиях участвовали 52 команды из 13-ти университетов. 23 команды были награждены дипломами. 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44772" y="2420888"/>
            <a:ext cx="46627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pt_sans_caption"/>
              </a:rPr>
              <a:t>В составе команды были </a:t>
            </a:r>
            <a:r>
              <a:rPr lang="ru-RU" sz="1600" b="1" dirty="0">
                <a:latin typeface="pt_sans_caption"/>
              </a:rPr>
              <a:t>студенты четвертого курса факультета экономики и управления Владилен </a:t>
            </a:r>
            <a:r>
              <a:rPr lang="ru-RU" sz="1600" b="1" dirty="0" err="1">
                <a:latin typeface="pt_sans_caption"/>
              </a:rPr>
              <a:t>Локтевич</a:t>
            </a:r>
            <a:r>
              <a:rPr lang="ru-RU" sz="1600" b="1" dirty="0">
                <a:latin typeface="pt_sans_caption"/>
              </a:rPr>
              <a:t> и Николай </a:t>
            </a:r>
            <a:r>
              <a:rPr lang="ru-RU" sz="1600" b="1" dirty="0" err="1">
                <a:latin typeface="pt_sans_caption"/>
              </a:rPr>
              <a:t>Зданчук</a:t>
            </a:r>
            <a:r>
              <a:rPr lang="ru-RU" sz="1600" b="1" dirty="0">
                <a:latin typeface="pt_sans_caption"/>
              </a:rPr>
              <a:t>,</a:t>
            </a:r>
            <a:r>
              <a:rPr lang="ru-RU" sz="1600" dirty="0">
                <a:latin typeface="pt_sans_caption"/>
              </a:rPr>
              <a:t> магистрант факультета математики и информатики Николай Игнатенко. Тренер команды – Юрий Степин, старший преподаватель кафедры математического и информационного обеспечения экономических систем.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90134" y="5978144"/>
            <a:ext cx="4779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9"/>
              </a:rPr>
              <a:t>https://</a:t>
            </a:r>
            <a:r>
              <a:rPr lang="en-US" sz="1200" dirty="0" smtClean="0">
                <a:hlinkClick r:id="rId9"/>
              </a:rPr>
              <a:t>www.grsu.by/component/k2/item/44048-kupalovtsy-stali-prizerami-komandnogo-chempionata-po-programmirovaniyu-uchrezhdenij-vysshego-obrazovaniya-respubliki-belarus.html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756161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4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35492" y="0"/>
            <a:ext cx="7522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Команда </a:t>
            </a:r>
            <a:r>
              <a:rPr lang="ru-RU" sz="1600" b="1" dirty="0" err="1">
                <a:solidFill>
                  <a:schemeClr val="bg1"/>
                </a:solidFill>
              </a:rPr>
              <a:t>Купаловского</a:t>
            </a:r>
            <a:r>
              <a:rPr lang="ru-RU" sz="1600" b="1" dirty="0">
                <a:solidFill>
                  <a:schemeClr val="bg1"/>
                </a:solidFill>
              </a:rPr>
              <a:t> университета заняла 3 место в Студенческом командном чемпионате мира по программированию ICPC в Северной Евразии</a:t>
            </a:r>
          </a:p>
        </p:txBody>
      </p:sp>
      <p:pic>
        <p:nvPicPr>
          <p:cNvPr id="1026" name="Picture 2" descr="IMG 41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6168" y="4365104"/>
            <a:ext cx="3275856" cy="179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876776"/>
            <a:ext cx="8352928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b="1" dirty="0">
                <a:latin typeface="pt_sans_bold"/>
              </a:rPr>
              <a:t>С 6 по 7 декабря в Санкт-Петербурге (Российская Федерация) проходил финал Студенческого командного чемпионата мира по программированию ICPC в Северной Евразии.</a:t>
            </a:r>
            <a:endParaRPr lang="ru-RU" dirty="0">
              <a:latin typeface="Comic Sans MS"/>
            </a:endParaRPr>
          </a:p>
          <a:p>
            <a:r>
              <a:rPr lang="ru-RU" dirty="0">
                <a:latin typeface="pt_sans_caption"/>
              </a:rPr>
              <a:t> </a:t>
            </a:r>
            <a:r>
              <a:rPr lang="ru-RU" sz="1600" dirty="0" smtClean="0">
                <a:latin typeface="pt_sans_caption"/>
              </a:rPr>
              <a:t>В </a:t>
            </a:r>
            <a:r>
              <a:rPr lang="ru-RU" sz="1600" dirty="0">
                <a:latin typeface="pt_sans_caption"/>
              </a:rPr>
              <a:t>соревнованиях приняли участие более 300 команд из 75 лучших вузов стран </a:t>
            </a:r>
            <a:r>
              <a:rPr lang="ru-RU" sz="1600" dirty="0" smtClean="0">
                <a:latin typeface="pt_sans_caption"/>
              </a:rPr>
              <a:t>СНГ.</a:t>
            </a:r>
          </a:p>
          <a:p>
            <a:r>
              <a:rPr lang="ru-RU" sz="1600" dirty="0" smtClean="0">
                <a:latin typeface="pt_sans_caption"/>
              </a:rPr>
              <a:t>Чемпионат </a:t>
            </a:r>
            <a:r>
              <a:rPr lang="ru-RU" sz="1600" dirty="0">
                <a:latin typeface="pt_sans_caption"/>
              </a:rPr>
              <a:t>по программированию среди студентов в Северном Евразийском регионе — это этап крупнейшей международной студенческой олимпиады по программированию </a:t>
            </a:r>
            <a:r>
              <a:rPr lang="ru-RU" sz="1600" dirty="0" smtClean="0">
                <a:latin typeface="pt_sans_caption"/>
              </a:rPr>
              <a:t>ICPC.</a:t>
            </a:r>
          </a:p>
          <a:p>
            <a:pPr algn="just"/>
            <a:r>
              <a:rPr lang="ru-RU" sz="1600" dirty="0" smtClean="0">
                <a:latin typeface="pt_sans_caption"/>
              </a:rPr>
              <a:t>Команда </a:t>
            </a:r>
            <a:r>
              <a:rPr lang="ru-RU" sz="1600" dirty="0" err="1">
                <a:latin typeface="pt_sans_caption"/>
              </a:rPr>
              <a:t>Купаловского</a:t>
            </a:r>
            <a:r>
              <a:rPr lang="ru-RU" sz="1600" dirty="0">
                <a:latin typeface="pt_sans_caption"/>
              </a:rPr>
              <a:t> университета </a:t>
            </a:r>
            <a:r>
              <a:rPr lang="ru-RU" sz="1600" dirty="0" smtClean="0">
                <a:latin typeface="pt_sans_caption"/>
              </a:rPr>
              <a:t>заняла </a:t>
            </a:r>
            <a:r>
              <a:rPr lang="ru-RU" sz="1600" dirty="0">
                <a:latin typeface="pt_sans_caption"/>
              </a:rPr>
              <a:t>3 место в Студенческом командном чемпионате мира по программированию ICPC в Северной </a:t>
            </a:r>
            <a:r>
              <a:rPr lang="ru-RU" sz="1600" dirty="0" smtClean="0">
                <a:latin typeface="pt_sans_caption"/>
              </a:rPr>
              <a:t>Евразии.</a:t>
            </a:r>
          </a:p>
          <a:p>
            <a:pPr algn="just"/>
            <a:r>
              <a:rPr lang="ru-RU" sz="1600" dirty="0" smtClean="0">
                <a:latin typeface="pt_sans_caption"/>
              </a:rPr>
              <a:t>Тренером </a:t>
            </a:r>
            <a:r>
              <a:rPr lang="ru-RU" sz="1600" dirty="0">
                <a:latin typeface="pt_sans_caption"/>
              </a:rPr>
              <a:t>команды является Юрий Степин, старший преподаватель кафедры математического и информационного обеспечения экономических </a:t>
            </a:r>
            <a:r>
              <a:rPr lang="ru-RU" sz="1600" dirty="0" smtClean="0">
                <a:latin typeface="pt_sans_caption"/>
              </a:rPr>
              <a:t>систем</a:t>
            </a:r>
            <a:r>
              <a:rPr lang="ru-RU" sz="1600" dirty="0">
                <a:latin typeface="pt_sans_caption"/>
              </a:rPr>
              <a:t>.</a:t>
            </a:r>
            <a:r>
              <a:rPr lang="ru-RU" sz="1600" b="1" dirty="0">
                <a:latin typeface="pt_sans_caption"/>
              </a:rPr>
              <a:t> </a:t>
            </a:r>
            <a:endParaRPr lang="ru-RU" sz="1600" b="0" i="0" dirty="0">
              <a:effectLst/>
              <a:latin typeface="pt_sans_caption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4006" y="4636876"/>
            <a:ext cx="513807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8"/>
              </a:rPr>
              <a:t>https://</a:t>
            </a:r>
            <a:r>
              <a:rPr lang="en-US" sz="1400" dirty="0" smtClean="0">
                <a:hlinkClick r:id="rId8"/>
              </a:rPr>
              <a:t>www.grsu.by/component/k2/item/44361-komanda-kupalovskom-universiteta-zanyala-3-mesto-v-studencheskom-komandnom-chempionate-mira-po-programmirovaniyu-icpc-v-severnoj-evrazii.html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46675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115200" y="-65889"/>
            <a:ext cx="9259200" cy="6905922"/>
            <a:chOff x="-115200" y="-92546"/>
            <a:chExt cx="9259200" cy="69059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4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35492" y="0"/>
            <a:ext cx="7522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Военный факультет ГрГУ имени Янки Купалы стал победителем в смотре-конкурсе на звание лучшего военного факультета учреждений высшего </a:t>
            </a:r>
            <a:r>
              <a:rPr lang="ru-RU" sz="1600" b="1" dirty="0" smtClean="0">
                <a:solidFill>
                  <a:schemeClr val="bg1"/>
                </a:solidFill>
              </a:rPr>
              <a:t>образования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876" y="831016"/>
            <a:ext cx="59792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pt_sans_bold"/>
              </a:rPr>
              <a:t>Смотр-конкурс на звание лучшего военного факультета учреждений высшего образования проходил на протяжении месяца. Семь участников смотра-конкурса, среди которых и военный факультет Гродненского государственного университета имени Янки Купалы, боролись за звание лучшего.</a:t>
            </a:r>
            <a:endParaRPr lang="ru-RU" dirty="0"/>
          </a:p>
        </p:txBody>
      </p:sp>
      <p:pic>
        <p:nvPicPr>
          <p:cNvPr id="3074" name="Picture 2" descr="1_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2" y="1030586"/>
            <a:ext cx="2448272" cy="163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080" y="2909845"/>
            <a:ext cx="866639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pt_sans_caption"/>
              </a:rPr>
              <a:t>Работа факультетов и военных учебных заведений оценивалась по нескольким критериям: учебная, учебно-методическая, идеологическая и научная работа, материально-техническое обеспечение, служба войск и физическая подготовка. Профессиональную комплексную оценку давала независимая комиссия. Ежегодно участники смотра-конкурса отлично себя показывают и находятся на высоком уровне, поэтому в оценке деятельности факультетов важна системная работа.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76484" y="5169966"/>
            <a:ext cx="82559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8"/>
              </a:rPr>
              <a:t>https://</a:t>
            </a:r>
            <a:r>
              <a:rPr lang="en-US" sz="1400" dirty="0" smtClean="0">
                <a:hlinkClick r:id="rId8"/>
              </a:rPr>
              <a:t>www.grsu.by/component/k2/item/44211-voennyj-fakultet-grgu-imeni-yanki-kupaly-stal-pobeditelem-v-smotre-konkurse-na-zvanie-luchshego-voennogo-fakulteta-uchrezhdenij-vysshego-obrazovaniya.html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784813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4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35492" y="138118"/>
            <a:ext cx="75227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>
                <a:solidFill>
                  <a:schemeClr val="bg1"/>
                </a:solidFill>
              </a:rPr>
              <a:t>Купаловцы</a:t>
            </a:r>
            <a:r>
              <a:rPr lang="ru-RU" sz="1600" b="1" dirty="0">
                <a:solidFill>
                  <a:schemeClr val="bg1"/>
                </a:solidFill>
              </a:rPr>
              <a:t> собрали наибольшее количество наград на форуме кураторов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4670" y="715920"/>
            <a:ext cx="857982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latin typeface="pt_sans_caption"/>
              </a:rPr>
              <a:t>Форум «Мы – кураторы» проходил 27 и 28 октября на базе Республиканского института высшей школы и собрал более сотни участников со всей страны. Участие в мероприятии принимали руководители методических объединений кураторов в университетах, а также сами кураторы, которые ранее подали свои методические разработки для участия в конкурсе успешных практик в сфере организации работы кураторов учебных групп. </a:t>
            </a:r>
            <a:endParaRPr lang="ru-RU" dirty="0">
              <a:latin typeface="pt_sans_caption"/>
            </a:endParaRPr>
          </a:p>
          <a:p>
            <a:pPr algn="just">
              <a:spcAft>
                <a:spcPts val="0"/>
              </a:spcAft>
            </a:pPr>
            <a:r>
              <a:rPr lang="ru-RU" sz="1600" dirty="0" err="1">
                <a:latin typeface="pt_sans_caption"/>
              </a:rPr>
              <a:t>Купаловцы</a:t>
            </a:r>
            <a:r>
              <a:rPr lang="ru-RU" sz="1600" dirty="0">
                <a:latin typeface="pt_sans_caption"/>
              </a:rPr>
              <a:t> собрали самое большое количество наград – 7 дипломов победителей и 12 сертификатов участников. На форум было подано 19 методических разработок кураторов нашего университета.</a:t>
            </a:r>
          </a:p>
          <a:p>
            <a:pPr algn="just">
              <a:spcAft>
                <a:spcPts val="0"/>
              </a:spcAft>
            </a:pPr>
            <a:r>
              <a:rPr lang="ru-RU" sz="1600" dirty="0" smtClean="0">
                <a:latin typeface="pt_sans_caption"/>
              </a:rPr>
              <a:t>Кураторы презентовали </a:t>
            </a:r>
            <a:r>
              <a:rPr lang="ru-RU" sz="1600" dirty="0">
                <a:latin typeface="pt_sans_caption"/>
              </a:rPr>
              <a:t>свои практики, участвовали в </a:t>
            </a:r>
            <a:r>
              <a:rPr lang="ru-RU" sz="1600" dirty="0" err="1">
                <a:latin typeface="pt_sans_caption"/>
              </a:rPr>
              <a:t>интенсивах</a:t>
            </a:r>
            <a:r>
              <a:rPr lang="ru-RU" sz="1600" dirty="0">
                <a:latin typeface="pt_sans_caption"/>
              </a:rPr>
              <a:t> со специалистами-практиками. Для руководителей методических объединений работала методическая мастерская, а в ходе экспертной дискуссии проходили обсуждения актуальных проблем деятельности кураторского корпуса в учреждениях высшего образования.</a:t>
            </a:r>
            <a:endParaRPr lang="ru-RU" sz="1600" b="0" i="0" dirty="0">
              <a:effectLst/>
              <a:latin typeface="pt_sans_caption"/>
            </a:endParaRPr>
          </a:p>
        </p:txBody>
      </p:sp>
      <p:pic>
        <p:nvPicPr>
          <p:cNvPr id="5122" name="Picture 2" descr="photo_2022-10-28_13-26-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118" y="4470792"/>
            <a:ext cx="2970372" cy="198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5993" y="5722526"/>
            <a:ext cx="53351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8"/>
              </a:rPr>
              <a:t>https://</a:t>
            </a:r>
            <a:r>
              <a:rPr lang="en-US" sz="1400" dirty="0" smtClean="0">
                <a:hlinkClick r:id="rId8"/>
              </a:rPr>
              <a:t>www.grsu.by/component/k2/item/43993-kupalovtsy-sobrali-naibolshee-kolichestvo-nagrad-na-forume-kuratorov.html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1560895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Группа 19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5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3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4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2" name="Прямоугольник 1"/>
          <p:cNvSpPr/>
          <p:nvPr/>
        </p:nvSpPr>
        <p:spPr>
          <a:xfrm>
            <a:off x="335492" y="0"/>
            <a:ext cx="75227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bg1"/>
                </a:solidFill>
              </a:rPr>
              <a:t>Студенты </a:t>
            </a:r>
            <a:r>
              <a:rPr lang="ru-RU" sz="1600" b="1" dirty="0" err="1">
                <a:solidFill>
                  <a:schemeClr val="bg1"/>
                </a:solidFill>
              </a:rPr>
              <a:t>Купаловского</a:t>
            </a:r>
            <a:r>
              <a:rPr lang="ru-RU" sz="1600" b="1" dirty="0">
                <a:solidFill>
                  <a:schemeClr val="bg1"/>
                </a:solidFill>
              </a:rPr>
              <a:t> университета стали призерами Республиканского конкурса творческих работ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0867" y="5858108"/>
            <a:ext cx="88936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7"/>
              </a:rPr>
              <a:t>https://</a:t>
            </a:r>
            <a:r>
              <a:rPr lang="en-US" sz="1400" dirty="0" smtClean="0">
                <a:hlinkClick r:id="rId7"/>
              </a:rPr>
              <a:t>www.grsu.by/component/k2/item/44997-student-kupalovskogo-universiteta-stal-prizerom-respublikanskogo-konkursa-tvorcheskikh-rabot.html</a:t>
            </a:r>
            <a:endParaRPr lang="ru-RU" sz="1400" dirty="0"/>
          </a:p>
        </p:txBody>
      </p:sp>
      <p:pic>
        <p:nvPicPr>
          <p:cNvPr id="1028" name="Picture 4" descr="ок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938" y="2708920"/>
            <a:ext cx="3055852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oto 2023 02 09 15 30 5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56952"/>
            <a:ext cx="2183533" cy="163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4668" y="804359"/>
            <a:ext cx="57486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pt_sans_bold"/>
              </a:rPr>
              <a:t>Студент </a:t>
            </a:r>
            <a:r>
              <a:rPr lang="ru-RU" b="1" dirty="0">
                <a:latin typeface="pt_sans_bold"/>
              </a:rPr>
              <a:t>1 курса факультета искусств и дизайна Тихон Гончаров стал обладателем диплома III степени Республиканского конкурса творческих работ, посвященных Году исторической памяти. Тихон одержал победу в номинации «Великая Отечественная война в памяти моей семьи». Студентка 5 курса филологического факультета Диана Колесник стала обладателем диплома III степени Республиканского конкурса творческих работ, посвященных Году исторической памяти в номинации «Наиболее значительные события в истории белорусской государственности».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84668" y="4163596"/>
            <a:ext cx="63475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/>
              <a:t>Конкурс направлен на укрепление исторической памяти белорусского народа и осознание неоспоримых достижений независимой Республики Беларусь, формирование чувства гордости за героическое прошлое и свершения современного государства, консолидацию общества и укрепление национального единства, поддержку талантливых творческих людей.</a:t>
            </a:r>
          </a:p>
        </p:txBody>
      </p:sp>
    </p:spTree>
    <p:extLst>
      <p:ext uri="{BB962C8B-B14F-4D97-AF65-F5344CB8AC3E}">
        <p14:creationId xmlns:p14="http://schemas.microsoft.com/office/powerpoint/2010/main" val="35812368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-73724" y="-1"/>
            <a:ext cx="9217727" cy="6858001"/>
            <a:chOff x="-73726" y="-1"/>
            <a:chExt cx="9217727" cy="6858001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8346395">
              <a:off x="6047700" y="5661067"/>
              <a:ext cx="2360899" cy="842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Texturizer/>
                      </a14:imgEffect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01615" y="-1"/>
              <a:ext cx="8042385" cy="3027857"/>
            </a:xfrm>
            <a:custGeom>
              <a:avLst/>
              <a:gdLst>
                <a:gd name="connsiteX0" fmla="*/ 0 w 10566400"/>
                <a:gd name="connsiteY0" fmla="*/ 0 h 3979152"/>
                <a:gd name="connsiteX1" fmla="*/ 10566400 w 10566400"/>
                <a:gd name="connsiteY1" fmla="*/ 0 h 3979152"/>
                <a:gd name="connsiteX2" fmla="*/ 10566400 w 10566400"/>
                <a:gd name="connsiteY2" fmla="*/ 2957997 h 3979152"/>
                <a:gd name="connsiteX3" fmla="*/ 10517638 w 10566400"/>
                <a:gd name="connsiteY3" fmla="*/ 3003043 h 3979152"/>
                <a:gd name="connsiteX4" fmla="*/ 6185301 w 10566400"/>
                <a:gd name="connsiteY4" fmla="*/ 3626174 h 3979152"/>
                <a:gd name="connsiteX5" fmla="*/ 0 w 10566400"/>
                <a:gd name="connsiteY5" fmla="*/ 0 h 3979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566400" h="3979152">
                  <a:moveTo>
                    <a:pt x="0" y="0"/>
                  </a:moveTo>
                  <a:lnTo>
                    <a:pt x="10566400" y="0"/>
                  </a:lnTo>
                  <a:cubicBezTo>
                    <a:pt x="10566400" y="0"/>
                    <a:pt x="10566400" y="0"/>
                    <a:pt x="10566400" y="2957997"/>
                  </a:cubicBezTo>
                  <a:cubicBezTo>
                    <a:pt x="10551396" y="2973012"/>
                    <a:pt x="10536392" y="2988028"/>
                    <a:pt x="10517638" y="3003043"/>
                  </a:cubicBezTo>
                  <a:cubicBezTo>
                    <a:pt x="10232566" y="3273317"/>
                    <a:pt x="8649669" y="4602163"/>
                    <a:pt x="6185301" y="3626174"/>
                  </a:cubicBezTo>
                  <a:cubicBezTo>
                    <a:pt x="4051016" y="2781568"/>
                    <a:pt x="2093025" y="792053"/>
                    <a:pt x="0" y="0"/>
                  </a:cubicBezTo>
                  <a:close/>
                </a:path>
              </a:pathLst>
            </a:custGeom>
          </p:spPr>
        </p:pic>
        <p:sp>
          <p:nvSpPr>
            <p:cNvPr id="8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6" y="1"/>
              <a:ext cx="9217726" cy="3451622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81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bg1"/>
                  </a:gs>
                </a:gsLst>
                <a:lin ang="5400000" scaled="1"/>
                <a:tileRect/>
              </a:gradFill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9" name="Picture 3"/>
            <p:cNvPicPr>
              <a:picLocks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55" b="99145" l="0" r="94737"/>
                      </a14:imgEffect>
                      <a14:imgEffect>
                        <a14:sharpenSoften amount="50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3404"/>
            <a:stretch/>
          </p:blipFill>
          <p:spPr bwMode="auto">
            <a:xfrm>
              <a:off x="8002184" y="1239300"/>
              <a:ext cx="243063" cy="4881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27023" y="1483370"/>
              <a:ext cx="1816978" cy="181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xmlns="" id="{7B6D73C7-1FE5-4E73-9D4F-C59DB1A1D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3725" y="1"/>
              <a:ext cx="9129391" cy="3377078"/>
            </a:xfrm>
            <a:custGeom>
              <a:avLst/>
              <a:gdLst>
                <a:gd name="T0" fmla="*/ 716 w 3241"/>
                <a:gd name="T1" fmla="*/ 576 h 1226"/>
                <a:gd name="T2" fmla="*/ 1936 w 3241"/>
                <a:gd name="T3" fmla="*/ 1060 h 1226"/>
                <a:gd name="T4" fmla="*/ 3241 w 3241"/>
                <a:gd name="T5" fmla="*/ 800 h 1226"/>
                <a:gd name="T6" fmla="*/ 2086 w 3241"/>
                <a:gd name="T7" fmla="*/ 966 h 1226"/>
                <a:gd name="T8" fmla="*/ 437 w 3241"/>
                <a:gd name="T9" fmla="*/ 0 h 1226"/>
                <a:gd name="T10" fmla="*/ 0 w 3241"/>
                <a:gd name="T11" fmla="*/ 0 h 1226"/>
                <a:gd name="T12" fmla="*/ 0 w 3241"/>
                <a:gd name="T13" fmla="*/ 623 h 1226"/>
                <a:gd name="T14" fmla="*/ 716 w 3241"/>
                <a:gd name="T15" fmla="*/ 576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41" h="1226">
                  <a:moveTo>
                    <a:pt x="716" y="576"/>
                  </a:moveTo>
                  <a:cubicBezTo>
                    <a:pt x="1176" y="666"/>
                    <a:pt x="1576" y="918"/>
                    <a:pt x="1936" y="1060"/>
                  </a:cubicBezTo>
                  <a:cubicBezTo>
                    <a:pt x="2292" y="1201"/>
                    <a:pt x="2839" y="1192"/>
                    <a:pt x="3241" y="800"/>
                  </a:cubicBezTo>
                  <a:cubicBezTo>
                    <a:pt x="3165" y="872"/>
                    <a:pt x="2743" y="1226"/>
                    <a:pt x="2086" y="966"/>
                  </a:cubicBezTo>
                  <a:cubicBezTo>
                    <a:pt x="1517" y="741"/>
                    <a:pt x="995" y="211"/>
                    <a:pt x="43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23"/>
                    <a:pt x="0" y="623"/>
                    <a:pt x="0" y="623"/>
                  </a:cubicBezTo>
                  <a:cubicBezTo>
                    <a:pt x="41" y="603"/>
                    <a:pt x="296" y="494"/>
                    <a:pt x="716" y="576"/>
                  </a:cubicBezTo>
                  <a:close/>
                </a:path>
              </a:pathLst>
            </a:custGeom>
            <a:solidFill>
              <a:schemeClr val="bg1"/>
            </a:solidFill>
            <a:ln w="41275" cmpd="thickThin">
              <a:noFill/>
            </a:ln>
            <a:effectLst>
              <a:outerShdw blurRad="825500" dist="457200" dir="8100000" algn="tr" rotWithShape="0">
                <a:prstClr val="black">
                  <a:alpha val="20000"/>
                </a:prstClr>
              </a:outerShdw>
            </a:effectLst>
          </p:spPr>
          <p:txBody>
            <a:bodyPr vert="horz" wrap="square" lIns="68589" tIns="34295" rIns="68589" bIns="34295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-73725" y="-1"/>
              <a:ext cx="2081366" cy="16258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297909" y="5661248"/>
              <a:ext cx="2846091" cy="1196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259632" y="3027858"/>
            <a:ext cx="25922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Гродненский государственный университет имени </a:t>
            </a:r>
          </a:p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Янки Купалы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29" l="0" r="100000">
                        <a14:foregroundMark x1="93574" y1="2429" x2="93708" y2="4000"/>
                        <a14:foregroundMark x1="72557" y1="13000" x2="72557" y2="13000"/>
                        <a14:foregroundMark x1="76841" y1="16286" x2="76841" y2="16286"/>
                        <a14:foregroundMark x1="76037" y1="14714" x2="76037" y2="14714"/>
                        <a14:foregroundMark x1="76037" y1="14714" x2="76037" y2="14714"/>
                        <a14:foregroundMark x1="73360" y1="14286" x2="79384" y2="11000"/>
                        <a14:foregroundMark x1="74565" y1="9000" x2="59438" y2="27714"/>
                        <a14:foregroundMark x1="70013" y1="18143" x2="72691" y2="18429"/>
                        <a14:foregroundMark x1="69612" y1="31286" x2="90763" y2="26286"/>
                        <a14:foregroundMark x1="74565" y1="39714" x2="96252" y2="43571"/>
                        <a14:foregroundMark x1="76171" y1="49429" x2="96921" y2="58714"/>
                        <a14:foregroundMark x1="75636" y1="60143" x2="91834" y2="69429"/>
                        <a14:foregroundMark x1="71218" y1="70286" x2="76037" y2="91714"/>
                        <a14:foregroundMark x1="63052" y1="75857" x2="61580" y2="98857"/>
                        <a14:foregroundMark x1="53012" y1="79143" x2="45382" y2="99429"/>
                        <a14:foregroundMark x1="44712" y1="77857" x2="28246" y2="93714"/>
                        <a14:foregroundMark x1="35341" y1="73429" x2="14859" y2="80857"/>
                        <a14:foregroundMark x1="28514" y1="65857" x2="7631" y2="64857"/>
                        <a14:foregroundMark x1="24364" y1="55429" x2="4819" y2="47714"/>
                        <a14:foregroundMark x1="24498" y1="45857" x2="10040" y2="29286"/>
                        <a14:foregroundMark x1="27443" y1="36286" x2="19277" y2="14571"/>
                        <a14:foregroundMark x1="34672" y1="28571" x2="32129" y2="4143"/>
                        <a14:foregroundMark x1="42303" y1="23571" x2="49398" y2="714"/>
                        <a14:foregroundMark x1="16198" y1="26143" x2="16198" y2="26143"/>
                        <a14:foregroundMark x1="11379" y1="55714" x2="11379" y2="55714"/>
                        <a14:foregroundMark x1="52878" y1="1857" x2="57697" y2="24286"/>
                        <a14:foregroundMark x1="83400" y1="68286" x2="83400" y2="68286"/>
                        <a14:backgroundMark x1="32798" y1="43143" x2="32798" y2="43143"/>
                        <a14:backgroundMark x1="48862" y1="34857" x2="48862" y2="34857"/>
                        <a14:backgroundMark x1="48059" y1="32571" x2="36814" y2="46143"/>
                        <a14:backgroundMark x1="51272" y1="34714" x2="51004" y2="51571"/>
                        <a14:backgroundMark x1="55288" y1="39429" x2="55556" y2="45000"/>
                        <a14:backgroundMark x1="58233" y1="40714" x2="60910" y2="47429"/>
                        <a14:backgroundMark x1="57965" y1="41143" x2="59170" y2="33429"/>
                        <a14:backgroundMark x1="56359" y1="33143" x2="54618" y2="31143"/>
                        <a14:backgroundMark x1="44311" y1="39571" x2="45114" y2="44286"/>
                        <a14:backgroundMark x1="40964" y1="49286" x2="48728" y2="49143"/>
                        <a14:backgroundMark x1="45515" y1="41429" x2="42972" y2="44714"/>
                        <a14:backgroundMark x1="41098" y1="48857" x2="43775" y2="43143"/>
                        <a14:backgroundMark x1="41098" y1="45429" x2="43106" y2="44143"/>
                        <a14:backgroundMark x1="41098" y1="44286" x2="41633" y2="44143"/>
                        <a14:backgroundMark x1="50870" y1="46429" x2="53681" y2="48571"/>
                        <a14:backgroundMark x1="52477" y1="47857" x2="56225" y2="52571"/>
                        <a14:backgroundMark x1="58233" y1="48143" x2="58233" y2="52286"/>
                        <a14:backgroundMark x1="49799" y1="46857" x2="48996" y2="50429"/>
                        <a14:backgroundMark x1="51272" y1="50429" x2="51539" y2="53429"/>
                        <a14:backgroundMark x1="63855" y1="57571" x2="70549" y2="61857"/>
                        <a14:backgroundMark x1="66934" y1="61857" x2="66934" y2="61857"/>
                        <a14:backgroundMark x1="63454" y1="41000" x2="63454" y2="41000"/>
                        <a14:backgroundMark x1="62383" y1="36286" x2="62383" y2="36286"/>
                        <a14:backgroundMark x1="61580" y1="32429" x2="61580" y2="32429"/>
                        <a14:backgroundMark x1="60643" y1="30714" x2="60643" y2="30714"/>
                        <a14:backgroundMark x1="59973" y1="24714" x2="59973" y2="24714"/>
                        <a14:backgroundMark x1="60643" y1="21571" x2="60643" y2="21571"/>
                        <a14:backgroundMark x1="59036" y1="24143" x2="59036" y2="24143"/>
                        <a14:backgroundMark x1="45114" y1="47429" x2="45114" y2="47429"/>
                        <a14:backgroundMark x1="45248" y1="45286" x2="53414" y2="51714"/>
                        <a14:backgroundMark x1="53146" y1="53000" x2="48059" y2="47857"/>
                        <a14:backgroundMark x1="49398" y1="50429" x2="51539" y2="50429"/>
                        <a14:backgroundMark x1="53280" y1="52571" x2="51406" y2="50429"/>
                        <a14:backgroundMark x1="41232" y1="42857" x2="42704" y2="44143"/>
                        <a14:backgroundMark x1="44043" y1="45857" x2="43775" y2="44714"/>
                        <a14:backgroundMark x1="46319" y1="47000" x2="47791" y2="4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26" y="1483369"/>
            <a:ext cx="5184576" cy="485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495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Группа 18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4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20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3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Title 17"/>
          <p:cNvSpPr txBox="1">
            <a:spLocks/>
          </p:cNvSpPr>
          <p:nvPr/>
        </p:nvSpPr>
        <p:spPr>
          <a:xfrm>
            <a:off x="497210" y="-27384"/>
            <a:ext cx="8323262" cy="6627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Материально-техническая база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797152"/>
            <a:ext cx="2268251" cy="1512168"/>
          </a:xfrm>
          <a:prstGeom prst="rect">
            <a:avLst/>
          </a:prstGeom>
          <a:ln w="6350">
            <a:solidFill>
              <a:sysClr val="window" lastClr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Объект 2"/>
          <p:cNvSpPr>
            <a:spLocks noGrp="1"/>
          </p:cNvSpPr>
          <p:nvPr/>
        </p:nvSpPr>
        <p:spPr>
          <a:xfrm>
            <a:off x="384668" y="1082684"/>
            <a:ext cx="7429700" cy="3138404"/>
          </a:xfrm>
          <a:prstGeom prst="rect">
            <a:avLst/>
          </a:prstGeom>
        </p:spPr>
        <p:txBody>
          <a:bodyPr vert="horz" lIns="0" tIns="45715" rIns="91431" bIns="45715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30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7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spcAft>
                <a:spcPts val="90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accent3"/>
                </a:solidFill>
                <a:latin typeface="+mj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8288" indent="-2682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Уникальный учебно-лабораторный</a:t>
            </a:r>
            <a:b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стенд «Электромобиль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Nissan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68288" indent="-2682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Лаборатория мобильных разработок</a:t>
            </a:r>
            <a:b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iTechArt</a:t>
            </a:r>
            <a:endParaRPr lang="ru-RU" sz="2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8288" indent="-2682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контроля и управление доступом –</a:t>
            </a:r>
            <a:b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учебный корпус № 2 (пер. Доватора, 3/1)</a:t>
            </a:r>
          </a:p>
          <a:p>
            <a:pPr marL="268288" indent="-268288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интерактивные кафедры,</a:t>
            </a:r>
            <a:b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интерактивных панелей,</a:t>
            </a:r>
            <a:b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интерактивный проектор</a:t>
            </a: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1" y="4797153"/>
            <a:ext cx="2268253" cy="1512168"/>
          </a:xfrm>
          <a:prstGeom prst="rect">
            <a:avLst/>
          </a:prstGeom>
          <a:ln w="6350">
            <a:solidFill>
              <a:sysClr val="window" lastClr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28" name="Диаграмма 27"/>
          <p:cNvGraphicFramePr/>
          <p:nvPr>
            <p:extLst>
              <p:ext uri="{D42A27DB-BD31-4B8C-83A1-F6EECF244321}">
                <p14:modId xmlns:p14="http://schemas.microsoft.com/office/powerpoint/2010/main" val="2449846664"/>
              </p:ext>
            </p:extLst>
          </p:nvPr>
        </p:nvGraphicFramePr>
        <p:xfrm>
          <a:off x="4963515" y="689194"/>
          <a:ext cx="4144991" cy="36759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pic>
        <p:nvPicPr>
          <p:cNvPr id="1026" name="Picture 2" descr="IMG_4898-2">
            <a:extLst>
              <a:ext uri="{FF2B5EF4-FFF2-40B4-BE49-F238E27FC236}">
                <a16:creationId xmlns:a16="http://schemas.microsoft.com/office/drawing/2014/main" xmlns="" id="{7A15DA2B-F238-4990-984C-EBBC8ECEF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213" y="4797153"/>
            <a:ext cx="2169827" cy="1446551"/>
          </a:xfrm>
          <a:prstGeom prst="rect">
            <a:avLst/>
          </a:prstGeom>
          <a:ln w="6350">
            <a:solidFill>
              <a:sysClr val="window" lastClr="FFFFFF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071B82A-1BD6-4837-88DE-73F3D61AEDEC}"/>
              </a:ext>
            </a:extLst>
          </p:cNvPr>
          <p:cNvSpPr/>
          <p:nvPr/>
        </p:nvSpPr>
        <p:spPr>
          <a:xfrm>
            <a:off x="6187651" y="1865362"/>
            <a:ext cx="1084958" cy="627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721</a:t>
            </a:r>
          </a:p>
          <a:p>
            <a:pPr algn="ctr">
              <a:lnSpc>
                <a:spcPct val="85000"/>
              </a:lnSpc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руб.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889A97A9-186A-4787-B689-A021EDE48868}"/>
              </a:ext>
            </a:extLst>
          </p:cNvPr>
          <p:cNvSpPr/>
          <p:nvPr/>
        </p:nvSpPr>
        <p:spPr>
          <a:xfrm>
            <a:off x="7339777" y="2081386"/>
            <a:ext cx="1084958" cy="6275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5000"/>
              </a:lnSpc>
            </a:pP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279</a:t>
            </a:r>
          </a:p>
          <a:p>
            <a:pPr algn="ctr">
              <a:lnSpc>
                <a:spcPct val="85000"/>
              </a:lnSpc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тыс. руб.</a:t>
            </a:r>
          </a:p>
        </p:txBody>
      </p:sp>
    </p:spTree>
    <p:extLst>
      <p:ext uri="{BB962C8B-B14F-4D97-AF65-F5344CB8AC3E}">
        <p14:creationId xmlns:p14="http://schemas.microsoft.com/office/powerpoint/2010/main" val="2163228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="" xmlns:a16="http://schemas.microsoft.com/office/drawing/2014/main" id="{7850F80D-7B37-4D3D-BDE8-57C984C86EBE}"/>
              </a:ext>
            </a:extLst>
          </p:cNvPr>
          <p:cNvGrpSpPr>
            <a:grpSpLocks noChangeAspect="1"/>
          </p:cNvGrpSpPr>
          <p:nvPr/>
        </p:nvGrpSpPr>
        <p:grpSpPr>
          <a:xfrm>
            <a:off x="-71014" y="-123395"/>
            <a:ext cx="9215017" cy="6912768"/>
            <a:chOff x="-71017" y="-92546"/>
            <a:chExt cx="9215017" cy="51845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="" xmlns:a16="http://schemas.microsoft.com/office/drawing/2014/main" id="{DB40083F-7755-49D1-96CE-265187045F45}"/>
                </a:ext>
              </a:extLst>
            </p:cNvPr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20" name="Picture 18" descr="https://i.ya-webdesign.com/images/light-burst-png-2.png">
              <a:extLst>
                <a:ext uri="{FF2B5EF4-FFF2-40B4-BE49-F238E27FC236}">
                  <a16:creationId xmlns="" xmlns:a16="http://schemas.microsoft.com/office/drawing/2014/main" id="{FD94E0AB-22B7-4A7B-A01E-C5F03FA87F5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 5">
              <a:extLst>
                <a:ext uri="{FF2B5EF4-FFF2-40B4-BE49-F238E27FC236}">
                  <a16:creationId xmlns="" xmlns:a16="http://schemas.microsoft.com/office/drawing/2014/main" id="{5CED8766-A888-4EC8-9BBC-42083A342C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71017" y="-92546"/>
              <a:ext cx="538561" cy="529552"/>
              <a:chOff x="6078537" y="908720"/>
              <a:chExt cx="1272355" cy="1251397"/>
            </a:xfrm>
          </p:grpSpPr>
          <p:sp>
            <p:nvSpPr>
              <p:cNvPr id="25" name="Freeform 11">
                <a:extLst>
                  <a:ext uri="{FF2B5EF4-FFF2-40B4-BE49-F238E27FC236}">
                    <a16:creationId xmlns="" xmlns:a16="http://schemas.microsoft.com/office/drawing/2014/main" id="{E3AE1660-1360-4030-B2A4-0C5A787723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3" name="Oval 7">
                <a:extLst>
                  <a:ext uri="{FF2B5EF4-FFF2-40B4-BE49-F238E27FC236}">
                    <a16:creationId xmlns="" xmlns:a16="http://schemas.microsoft.com/office/drawing/2014/main" id="{F8596C32-7874-4453-BB9C-EDC660E1E383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22" name="Picture 2" descr="Купить Расписание ГРГУ — Microsoft Store (ru-BY)">
              <a:extLst>
                <a:ext uri="{FF2B5EF4-FFF2-40B4-BE49-F238E27FC236}">
                  <a16:creationId xmlns="" xmlns:a16="http://schemas.microsoft.com/office/drawing/2014/main" id="{405787B9-12CD-4329-BB55-28A866503D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000" b="96333" l="2000" r="95000">
                          <a14:foregroundMark x1="20000" y1="17333" x2="56667" y2="46667"/>
                          <a14:foregroundMark x1="84667" y1="17000" x2="37000" y2="62000"/>
                          <a14:foregroundMark x1="19000" y1="19000" x2="76333" y2="19667"/>
                          <a14:foregroundMark x1="13667" y1="15000" x2="33667" y2="45000"/>
                          <a14:foregroundMark x1="31333" y1="53333" x2="43333" y2="73667"/>
                          <a14:foregroundMark x1="45333" y1="76667" x2="77667" y2="29000"/>
                          <a14:foregroundMark x1="36000" y1="30667" x2="74333" y2="33667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7200" y="4840030"/>
              <a:ext cx="252000" cy="252000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FEFA2524-91F4-4BBC-B63D-FF904F8AA3E4}"/>
                </a:ext>
              </a:extLst>
            </p:cNvPr>
            <p:cNvSpPr txBox="1"/>
            <p:nvPr/>
          </p:nvSpPr>
          <p:spPr>
            <a:xfrm>
              <a:off x="0" y="4876586"/>
              <a:ext cx="9143999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solidFill>
                    <a:srgbClr val="002060"/>
                  </a:solidFill>
                  <a:latin typeface="Segoe UI Light" pitchFamily="34" charset="0"/>
                  <a:cs typeface="Segoe UI Light" pitchFamily="34" charset="0"/>
                </a:rPr>
                <a:t>Гродненский государственный      университет имени Янки Купалы</a:t>
              </a:r>
            </a:p>
          </p:txBody>
        </p:sp>
        <p:pic>
          <p:nvPicPr>
            <p:cNvPr id="24" name="Picture 2">
              <a:extLst>
                <a:ext uri="{FF2B5EF4-FFF2-40B4-BE49-F238E27FC236}">
                  <a16:creationId xmlns="" xmlns:a16="http://schemas.microsoft.com/office/drawing/2014/main" id="{BE43264F-8B2A-430C-87EF-EF535BD61F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27" name="Прямая соединительная линия 26"/>
          <p:cNvCxnSpPr/>
          <p:nvPr/>
        </p:nvCxnSpPr>
        <p:spPr>
          <a:xfrm>
            <a:off x="3899153" y="1222349"/>
            <a:ext cx="0" cy="4819831"/>
          </a:xfrm>
          <a:prstGeom prst="lin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Скругленный прямоугольник 27"/>
          <p:cNvSpPr/>
          <p:nvPr/>
        </p:nvSpPr>
        <p:spPr>
          <a:xfrm>
            <a:off x="3477686" y="1800755"/>
            <a:ext cx="5718827" cy="1513115"/>
          </a:xfrm>
          <a:prstGeom prst="roundRect">
            <a:avLst>
              <a:gd name="adj" fmla="val 8203"/>
            </a:avLst>
          </a:prstGeom>
          <a:gradFill>
            <a:gsLst>
              <a:gs pos="0">
                <a:srgbClr val="72AFD8">
                  <a:gamma/>
                  <a:tint val="10196"/>
                  <a:invGamma/>
                </a:srgbClr>
              </a:gs>
              <a:gs pos="0">
                <a:srgbClr val="44546A">
                  <a:lumMod val="20000"/>
                  <a:lumOff val="80000"/>
                </a:srgbClr>
              </a:gs>
              <a:gs pos="100000">
                <a:sysClr val="window" lastClr="FFFFFF"/>
              </a:gs>
            </a:gsLst>
            <a:lin ang="0" scaled="1"/>
          </a:gra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72552" tIns="36276" rIns="72552" bIns="36276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37804">
              <a:defRPr/>
            </a:pPr>
            <a:endParaRPr lang="ru-RU" sz="1300" dirty="0">
              <a:solidFill>
                <a:sysClr val="window" lastClr="FFFFFF"/>
              </a:solidFill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3477685" y="4965261"/>
            <a:ext cx="5750746" cy="576000"/>
          </a:xfrm>
          <a:prstGeom prst="roundRect">
            <a:avLst/>
          </a:prstGeom>
          <a:gradFill>
            <a:gsLst>
              <a:gs pos="0">
                <a:srgbClr val="72AFD8">
                  <a:gamma/>
                  <a:tint val="10196"/>
                  <a:invGamma/>
                </a:srgbClr>
              </a:gs>
              <a:gs pos="0">
                <a:srgbClr val="44546A">
                  <a:lumMod val="20000"/>
                  <a:lumOff val="80000"/>
                </a:srgbClr>
              </a:gs>
              <a:gs pos="100000">
                <a:sysClr val="window" lastClr="FFFFFF"/>
              </a:gs>
            </a:gsLst>
            <a:lin ang="0" scaled="1"/>
          </a:gra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72552" tIns="36276" rIns="72552" bIns="36276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37804">
              <a:defRPr/>
            </a:pPr>
            <a:endParaRPr lang="ru-RU" sz="1300">
              <a:solidFill>
                <a:sysClr val="window" lastClr="FFFFFF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07034" y="5040273"/>
            <a:ext cx="5388946" cy="319482"/>
          </a:xfrm>
          <a:prstGeom prst="rect">
            <a:avLst/>
          </a:prstGeom>
        </p:spPr>
        <p:txBody>
          <a:bodyPr wrap="square" lIns="72552" tIns="36276" rIns="72552" bIns="36276">
            <a:spAutoFit/>
          </a:bodyPr>
          <a:lstStyle/>
          <a:p>
            <a:r>
              <a:rPr lang="ru-RU" sz="1600" dirty="0">
                <a:latin typeface="Impact" pitchFamily="34" charset="0"/>
              </a:rPr>
              <a:t>Электронное и мобильное расписание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984742" y="5678176"/>
            <a:ext cx="6243691" cy="576000"/>
          </a:xfrm>
          <a:prstGeom prst="roundRect">
            <a:avLst/>
          </a:prstGeom>
          <a:gradFill>
            <a:gsLst>
              <a:gs pos="0">
                <a:srgbClr val="72AFD8">
                  <a:gamma/>
                  <a:tint val="10196"/>
                  <a:invGamma/>
                </a:srgbClr>
              </a:gs>
              <a:gs pos="0">
                <a:srgbClr val="44546A">
                  <a:lumMod val="20000"/>
                  <a:lumOff val="80000"/>
                </a:srgbClr>
              </a:gs>
              <a:gs pos="100000">
                <a:sysClr val="window" lastClr="FFFFFF"/>
              </a:gs>
            </a:gsLst>
            <a:lin ang="0" scaled="1"/>
          </a:gra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72552" tIns="36276" rIns="72552" bIns="36276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37804">
              <a:defRPr/>
            </a:pPr>
            <a:endParaRPr lang="ru-RU" sz="1300">
              <a:solidFill>
                <a:sysClr val="window" lastClr="FFFFFF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096885" y="5756577"/>
            <a:ext cx="6047117" cy="319482"/>
          </a:xfrm>
          <a:prstGeom prst="rect">
            <a:avLst/>
          </a:prstGeom>
        </p:spPr>
        <p:txBody>
          <a:bodyPr wrap="square" lIns="72552" tIns="36276" rIns="72552" bIns="36276">
            <a:spAutoFit/>
          </a:bodyPr>
          <a:lstStyle/>
          <a:p>
            <a:r>
              <a:rPr lang="ru-RU" sz="1600" dirty="0">
                <a:latin typeface="Impact" pitchFamily="34" charset="0"/>
              </a:rPr>
              <a:t>Электронная научная библиотека и виртуальный читальный зал</a:t>
            </a:r>
            <a:endParaRPr lang="ru-RU" sz="180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2984740" y="1069311"/>
            <a:ext cx="6243690" cy="576000"/>
          </a:xfrm>
          <a:prstGeom prst="roundRect">
            <a:avLst/>
          </a:prstGeom>
          <a:gradFill>
            <a:gsLst>
              <a:gs pos="0">
                <a:srgbClr val="72AFD8">
                  <a:gamma/>
                  <a:tint val="10196"/>
                  <a:invGamma/>
                </a:srgbClr>
              </a:gs>
              <a:gs pos="0">
                <a:srgbClr val="44546A">
                  <a:lumMod val="20000"/>
                  <a:lumOff val="80000"/>
                </a:srgbClr>
              </a:gs>
              <a:gs pos="100000">
                <a:sysClr val="window" lastClr="FFFFFF"/>
              </a:gs>
            </a:gsLst>
            <a:lin ang="0" scaled="1"/>
          </a:gra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72552" tIns="36276" rIns="72552" bIns="36276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37804">
              <a:defRPr/>
            </a:pPr>
            <a:endParaRPr lang="ru-RU" sz="1300">
              <a:solidFill>
                <a:sysClr val="window" lastClr="FFFFFF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607036" y="1892384"/>
            <a:ext cx="5355815" cy="781052"/>
          </a:xfrm>
          <a:prstGeom prst="rect">
            <a:avLst/>
          </a:prstGeom>
        </p:spPr>
        <p:txBody>
          <a:bodyPr wrap="square" lIns="72455" tIns="36229" rIns="72455" bIns="36229">
            <a:spAutoFit/>
          </a:bodyPr>
          <a:lstStyle/>
          <a:p>
            <a:r>
              <a:rPr lang="ru-RU" sz="1600" dirty="0">
                <a:latin typeface="Impact" pitchFamily="34" charset="0"/>
                <a:cs typeface="Arial" panose="020B0604020202020204" pitchFamily="34" charset="0"/>
              </a:rPr>
              <a:t>Образовательный портал</a:t>
            </a:r>
          </a:p>
          <a:p>
            <a:pPr marL="142334" indent="-142334">
              <a:buFont typeface="Arial" pitchFamily="34" charset="0"/>
              <a:buChar char="•"/>
            </a:pP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100 % учебных материалов (электронные учебно-методические комплексы (ЭУМК) и цифровые учебно-методические комплексы (ЦУМК)) доступны каждому студенту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в любой точке мира</a:t>
            </a: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3988676" y="3023251"/>
            <a:ext cx="5207837" cy="1783800"/>
          </a:xfrm>
          <a:prstGeom prst="roundRect">
            <a:avLst>
              <a:gd name="adj" fmla="val 4807"/>
            </a:avLst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ysClr val="window" lastClr="FFFFFF"/>
              </a:gs>
            </a:gsLst>
            <a:lin ang="0" scaled="1"/>
          </a:gra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txBody>
          <a:bodyPr lIns="72552" tIns="36276" rIns="72552" bIns="36276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337804">
              <a:defRPr/>
            </a:pPr>
            <a:endParaRPr lang="ru-RU" sz="1300">
              <a:solidFill>
                <a:sysClr val="window" lastClr="FFFFFF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4080937" y="3154210"/>
            <a:ext cx="3708716" cy="1496632"/>
          </a:xfrm>
          <a:prstGeom prst="rect">
            <a:avLst/>
          </a:prstGeom>
        </p:spPr>
        <p:txBody>
          <a:bodyPr wrap="square" lIns="72455" tIns="36229" rIns="72455" bIns="36229">
            <a:spAutoFit/>
          </a:bodyPr>
          <a:lstStyle/>
          <a:p>
            <a:r>
              <a:rPr lang="ru-RU" dirty="0">
                <a:latin typeface="Impact" pitchFamily="34" charset="0"/>
                <a:cs typeface="Arial" panose="020B0604020202020204" pitchFamily="34" charset="0"/>
              </a:rPr>
              <a:t>Личный кабинет студента</a:t>
            </a:r>
          </a:p>
          <a:p>
            <a:pPr>
              <a:spcAft>
                <a:spcPts val="300"/>
              </a:spcAft>
            </a:pPr>
            <a:r>
              <a:rPr lang="ru-RU" dirty="0">
                <a:latin typeface="Impact" pitchFamily="34" charset="0"/>
                <a:cs typeface="Arial" panose="020B0604020202020204" pitchFamily="34" charset="0"/>
              </a:rPr>
              <a:t>на образовательном портале университета</a:t>
            </a:r>
          </a:p>
          <a:p>
            <a:pPr marL="141075" indent="-141075"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Профиль студента</a:t>
            </a:r>
          </a:p>
          <a:p>
            <a:pPr marL="141075" indent="-141075"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Журнал учета успеваемости и посещаемости</a:t>
            </a:r>
          </a:p>
          <a:p>
            <a:pPr marL="141075" indent="-141075"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Плата за обучение</a:t>
            </a:r>
          </a:p>
          <a:p>
            <a:pPr marL="141075" indent="-141075"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Плата за общежитие</a:t>
            </a:r>
          </a:p>
        </p:txBody>
      </p:sp>
      <p:sp>
        <p:nvSpPr>
          <p:cNvPr id="37" name="Заголовок 1"/>
          <p:cNvSpPr txBox="1">
            <a:spLocks/>
          </p:cNvSpPr>
          <p:nvPr/>
        </p:nvSpPr>
        <p:spPr>
          <a:xfrm>
            <a:off x="625691" y="133966"/>
            <a:ext cx="8229600" cy="522279"/>
          </a:xfrm>
          <a:prstGeom prst="rect">
            <a:avLst/>
          </a:prstGeom>
        </p:spPr>
        <p:txBody>
          <a:bodyPr vert="horz" lIns="81416" tIns="40707" rIns="81416" bIns="40707" rtlCol="0" anchor="ctr">
            <a:noAutofit/>
          </a:bodyPr>
          <a:lstStyle>
            <a:lvl1pPr algn="ctr" defTabSz="1027661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Смарт- университет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096885" y="1141464"/>
            <a:ext cx="3783566" cy="319482"/>
          </a:xfrm>
          <a:prstGeom prst="rect">
            <a:avLst/>
          </a:prstGeom>
        </p:spPr>
        <p:txBody>
          <a:bodyPr wrap="square" lIns="72552" tIns="36276" rIns="72552" bIns="36276">
            <a:spAutoFit/>
          </a:bodyPr>
          <a:lstStyle/>
          <a:p>
            <a:r>
              <a:rPr lang="ru-RU" sz="1600" dirty="0">
                <a:latin typeface="Impact" pitchFamily="34" charset="0"/>
              </a:rPr>
              <a:t>Цифровой кабинет абитуриента</a:t>
            </a:r>
          </a:p>
        </p:txBody>
      </p:sp>
      <p:sp>
        <p:nvSpPr>
          <p:cNvPr id="34" name="Заголовок 1">
            <a:extLst>
              <a:ext uri="{FF2B5EF4-FFF2-40B4-BE49-F238E27FC236}">
                <a16:creationId xmlns="" xmlns:a16="http://schemas.microsoft.com/office/drawing/2014/main" id="{258D022B-2BC9-4670-9CAA-02A2B54A2F07}"/>
              </a:ext>
            </a:extLst>
          </p:cNvPr>
          <p:cNvSpPr txBox="1">
            <a:spLocks/>
          </p:cNvSpPr>
          <p:nvPr/>
        </p:nvSpPr>
        <p:spPr>
          <a:xfrm rot="16200000">
            <a:off x="-3416291" y="1206161"/>
            <a:ext cx="6350627" cy="5097523"/>
          </a:xfrm>
          <a:prstGeom prst="rect">
            <a:avLst/>
          </a:prstGeom>
        </p:spPr>
        <p:txBody>
          <a:bodyPr vert="horz" lIns="102591" tIns="51294" rIns="102591" bIns="51294" rtlCol="0" anchor="ctr">
            <a:prstTxWarp prst="textArchDown">
              <a:avLst/>
            </a:prstTxWarp>
            <a:noAutofit/>
          </a:bodyPr>
          <a:lstStyle>
            <a:lvl1pPr algn="ctr" defTabSz="1027661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ru-RU" sz="360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00387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Цифровая</a:t>
            </a:r>
          </a:p>
          <a:p>
            <a:pPr>
              <a:lnSpc>
                <a:spcPct val="80000"/>
              </a:lnSpc>
            </a:pPr>
            <a:r>
              <a:rPr lang="ru-RU" sz="360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00387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Образовательная</a:t>
            </a:r>
          </a:p>
          <a:p>
            <a:pPr>
              <a:lnSpc>
                <a:spcPct val="80000"/>
              </a:lnSpc>
            </a:pPr>
            <a:r>
              <a:rPr lang="ru-RU" sz="3600" dirty="0">
                <a:ln w="10160">
                  <a:solidFill>
                    <a:prstClr val="white"/>
                  </a:solidFill>
                  <a:prstDash val="solid"/>
                </a:ln>
                <a:solidFill>
                  <a:srgbClr val="00387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среда</a:t>
            </a:r>
          </a:p>
        </p:txBody>
      </p:sp>
      <p:pic>
        <p:nvPicPr>
          <p:cNvPr id="36" name="Picture 6" descr="https://processmi.com/wp-content/uploads/2020/09/eecyxjhxyae-6gq.jpg">
            <a:extLst>
              <a:ext uri="{FF2B5EF4-FFF2-40B4-BE49-F238E27FC236}">
                <a16:creationId xmlns="" xmlns:a16="http://schemas.microsoft.com/office/drawing/2014/main" id="{F5730292-B6CA-458A-B4FC-533600016A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40978" y="2557311"/>
            <a:ext cx="2154398" cy="224973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41DB983C-BA40-4E17-97BA-22C7FF1AB6AD}"/>
              </a:ext>
            </a:extLst>
          </p:cNvPr>
          <p:cNvSpPr/>
          <p:nvPr/>
        </p:nvSpPr>
        <p:spPr>
          <a:xfrm>
            <a:off x="7053877" y="3696961"/>
            <a:ext cx="1942105" cy="627163"/>
          </a:xfrm>
          <a:prstGeom prst="rect">
            <a:avLst/>
          </a:prstGeom>
        </p:spPr>
        <p:txBody>
          <a:bodyPr wrap="square" lIns="72455" tIns="36229" rIns="72455" bIns="36229">
            <a:spAutoFit/>
          </a:bodyPr>
          <a:lstStyle/>
          <a:p>
            <a:pPr marL="141075" indent="-141075"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Расчетный лист. Стипендия</a:t>
            </a:r>
          </a:p>
          <a:p>
            <a:pPr marL="141075" indent="-141075"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Информация для старост</a:t>
            </a:r>
          </a:p>
          <a:p>
            <a:pPr marL="141075" indent="-141075"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Дополнительные услуги</a:t>
            </a:r>
          </a:p>
          <a:p>
            <a:pPr marL="141075" indent="-141075">
              <a:buFont typeface="Arial" panose="020B0604020202020204" pitchFamily="34" charset="0"/>
              <a:buChar char="•"/>
            </a:pPr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Приказы</a:t>
            </a:r>
          </a:p>
        </p:txBody>
      </p:sp>
      <p:pic>
        <p:nvPicPr>
          <p:cNvPr id="42" name="Picture 2">
            <a:extLst>
              <a:ext uri="{FF2B5EF4-FFF2-40B4-BE49-F238E27FC236}">
                <a16:creationId xmlns="" xmlns:a16="http://schemas.microsoft.com/office/drawing/2014/main" id="{F76E47E5-8DA5-4E1E-966B-9F53DD37A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5854" y="8853"/>
            <a:ext cx="2238146" cy="1124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уга 2">
            <a:extLst>
              <a:ext uri="{FF2B5EF4-FFF2-40B4-BE49-F238E27FC236}">
                <a16:creationId xmlns="" xmlns:a16="http://schemas.microsoft.com/office/drawing/2014/main" id="{390DCDB4-C523-468E-9F30-C134FF9D5129}"/>
              </a:ext>
            </a:extLst>
          </p:cNvPr>
          <p:cNvSpPr/>
          <p:nvPr/>
        </p:nvSpPr>
        <p:spPr>
          <a:xfrm>
            <a:off x="897147" y="6789373"/>
            <a:ext cx="914400" cy="1219200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675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 26"/>
          <p:cNvSpPr/>
          <p:nvPr/>
        </p:nvSpPr>
        <p:spPr>
          <a:xfrm rot="5400000">
            <a:off x="6032105" y="3267236"/>
            <a:ext cx="1584176" cy="4644008"/>
          </a:xfrm>
          <a:prstGeom prst="rect">
            <a:avLst/>
          </a:prstGeom>
          <a:solidFill>
            <a:srgbClr val="EAE8DA"/>
          </a:solidFill>
          <a:ln w="3175" cap="flat" cmpd="sng" algn="ctr">
            <a:noFill/>
            <a:prstDash val="solid"/>
          </a:ln>
          <a:effectLst>
            <a:outerShdw blurRad="190500" dist="635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" name="Rectangle 26"/>
          <p:cNvSpPr/>
          <p:nvPr/>
        </p:nvSpPr>
        <p:spPr>
          <a:xfrm rot="5400000">
            <a:off x="6029909" y="1683063"/>
            <a:ext cx="1584174" cy="4644008"/>
          </a:xfrm>
          <a:prstGeom prst="rect">
            <a:avLst/>
          </a:prstGeom>
          <a:solidFill>
            <a:srgbClr val="EAE8DA"/>
          </a:solidFill>
          <a:ln w="3175" cap="flat" cmpd="sng" algn="ctr">
            <a:noFill/>
            <a:prstDash val="solid"/>
          </a:ln>
          <a:effectLst>
            <a:outerShdw blurRad="190500" dist="635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" name="Rectangle 26"/>
          <p:cNvSpPr/>
          <p:nvPr/>
        </p:nvSpPr>
        <p:spPr>
          <a:xfrm rot="5400000">
            <a:off x="1623736" y="3829400"/>
            <a:ext cx="1188422" cy="4564090"/>
          </a:xfrm>
          <a:prstGeom prst="rect">
            <a:avLst/>
          </a:prstGeom>
          <a:solidFill>
            <a:srgbClr val="EAE8DA"/>
          </a:solidFill>
          <a:ln w="3175" cap="flat" cmpd="sng" algn="ctr">
            <a:noFill/>
            <a:prstDash val="solid"/>
          </a:ln>
          <a:effectLst>
            <a:outerShdw blurRad="190500" dist="635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2" name="Rectangle 26"/>
          <p:cNvSpPr/>
          <p:nvPr/>
        </p:nvSpPr>
        <p:spPr>
          <a:xfrm rot="5400000">
            <a:off x="1645601" y="2673330"/>
            <a:ext cx="1120871" cy="4587913"/>
          </a:xfrm>
          <a:prstGeom prst="rect">
            <a:avLst/>
          </a:prstGeom>
          <a:solidFill>
            <a:srgbClr val="EAE8DA"/>
          </a:solidFill>
          <a:ln w="3175" cap="flat" cmpd="sng" algn="ctr">
            <a:noFill/>
            <a:prstDash val="solid"/>
          </a:ln>
          <a:effectLst>
            <a:outerShdw blurRad="190500" dist="635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1" name="Rectangle 26"/>
          <p:cNvSpPr/>
          <p:nvPr/>
        </p:nvSpPr>
        <p:spPr>
          <a:xfrm rot="5400000">
            <a:off x="1626337" y="1511565"/>
            <a:ext cx="1193869" cy="4596694"/>
          </a:xfrm>
          <a:prstGeom prst="rect">
            <a:avLst/>
          </a:prstGeom>
          <a:solidFill>
            <a:srgbClr val="EAE8DA"/>
          </a:solidFill>
          <a:ln w="3175" cap="flat" cmpd="sng" algn="ctr">
            <a:noFill/>
            <a:prstDash val="solid"/>
          </a:ln>
          <a:effectLst>
            <a:outerShdw blurRad="190500" dist="635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0" name="Rectangle 26"/>
          <p:cNvSpPr/>
          <p:nvPr/>
        </p:nvSpPr>
        <p:spPr>
          <a:xfrm rot="5400000">
            <a:off x="3906211" y="-2024807"/>
            <a:ext cx="1256490" cy="9219077"/>
          </a:xfrm>
          <a:prstGeom prst="rect">
            <a:avLst/>
          </a:prstGeom>
          <a:solidFill>
            <a:srgbClr val="EAE8DA"/>
          </a:solidFill>
          <a:ln w="3175" cap="flat" cmpd="sng" algn="ctr">
            <a:noFill/>
            <a:prstDash val="solid"/>
          </a:ln>
          <a:effectLst>
            <a:outerShdw blurRad="190500" dist="635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Rectangle 26"/>
          <p:cNvSpPr/>
          <p:nvPr/>
        </p:nvSpPr>
        <p:spPr>
          <a:xfrm rot="5400000">
            <a:off x="3981874" y="-3205759"/>
            <a:ext cx="1105160" cy="9219077"/>
          </a:xfrm>
          <a:prstGeom prst="rect">
            <a:avLst/>
          </a:prstGeom>
          <a:solidFill>
            <a:srgbClr val="EAE8DA"/>
          </a:solidFill>
          <a:ln w="3175" cap="flat" cmpd="sng" algn="ctr">
            <a:noFill/>
            <a:prstDash val="solid"/>
          </a:ln>
          <a:effectLst>
            <a:outerShdw blurRad="190500" dist="635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8" name="Группа 117"/>
          <p:cNvGrpSpPr/>
          <p:nvPr/>
        </p:nvGrpSpPr>
        <p:grpSpPr>
          <a:xfrm>
            <a:off x="-115200" y="-92546"/>
            <a:ext cx="11383944" cy="6905922"/>
            <a:chOff x="-115200" y="-92546"/>
            <a:chExt cx="11383944" cy="6905922"/>
          </a:xfrm>
        </p:grpSpPr>
        <p:sp>
          <p:nvSpPr>
            <p:cNvPr id="119" name="Прямоугольник 118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2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1" name="Группа 120"/>
            <p:cNvGrpSpPr/>
            <p:nvPr/>
          </p:nvGrpSpPr>
          <p:grpSpPr>
            <a:xfrm>
              <a:off x="2124745" y="6561376"/>
              <a:ext cx="9143999" cy="252000"/>
              <a:chOff x="2124745" y="6561376"/>
              <a:chExt cx="9143999" cy="252000"/>
            </a:xfrm>
          </p:grpSpPr>
          <p:pic>
            <p:nvPicPr>
              <p:cNvPr id="126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7545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7" name="TextBox 126"/>
              <p:cNvSpPr txBox="1"/>
              <p:nvPr/>
            </p:nvSpPr>
            <p:spPr>
              <a:xfrm>
                <a:off x="2124745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22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124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25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2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TextBox 28"/>
          <p:cNvSpPr txBox="1"/>
          <p:nvPr/>
        </p:nvSpPr>
        <p:spPr>
          <a:xfrm>
            <a:off x="44966" y="1008330"/>
            <a:ext cx="2981695" cy="687677"/>
          </a:xfrm>
          <a:prstGeom prst="rect">
            <a:avLst/>
          </a:prstGeom>
          <a:noFill/>
        </p:spPr>
        <p:txBody>
          <a:bodyPr wrap="square" lIns="85142" tIns="42571" rIns="85142" bIns="4257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96423">
              <a:lnSpc>
                <a:spcPct val="85000"/>
              </a:lnSpc>
              <a:defRPr/>
            </a:pPr>
            <a:r>
              <a:rPr lang="ru-RU" sz="2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1 </a:t>
            </a:r>
            <a:r>
              <a:rPr lang="en-US" sz="2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12</a:t>
            </a:r>
            <a:r>
              <a:rPr lang="ru-RU" sz="2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9</a:t>
            </a:r>
          </a:p>
          <a:p>
            <a:pPr algn="r" defTabSz="396423">
              <a:lnSpc>
                <a:spcPct val="85000"/>
              </a:lnSpc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Calibri"/>
                <a:sym typeface="Arial"/>
              </a:rPr>
              <a:t>за счет средств бюджета</a:t>
            </a:r>
          </a:p>
        </p:txBody>
      </p:sp>
      <p:sp>
        <p:nvSpPr>
          <p:cNvPr id="14" name="TextBox 28"/>
          <p:cNvSpPr txBox="1"/>
          <p:nvPr/>
        </p:nvSpPr>
        <p:spPr>
          <a:xfrm>
            <a:off x="6142442" y="1045095"/>
            <a:ext cx="2606024" cy="687677"/>
          </a:xfrm>
          <a:prstGeom prst="rect">
            <a:avLst/>
          </a:prstGeom>
          <a:noFill/>
        </p:spPr>
        <p:txBody>
          <a:bodyPr wrap="square" lIns="85142" tIns="42571" rIns="85142" bIns="4257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96423">
              <a:lnSpc>
                <a:spcPct val="85000"/>
              </a:lnSpc>
              <a:defRPr/>
            </a:pPr>
            <a:r>
              <a:rPr lang="ru-RU" sz="2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1 </a:t>
            </a:r>
            <a:r>
              <a:rPr lang="en-US" sz="2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1</a:t>
            </a:r>
            <a:r>
              <a:rPr lang="ru-RU" sz="2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57</a:t>
            </a:r>
          </a:p>
          <a:p>
            <a:pPr defTabSz="396423">
              <a:lnSpc>
                <a:spcPct val="85000"/>
              </a:lnSpc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Calibri"/>
                <a:sym typeface="Arial"/>
              </a:rPr>
              <a:t>на платной основе</a:t>
            </a:r>
          </a:p>
        </p:txBody>
      </p:sp>
      <p:sp>
        <p:nvSpPr>
          <p:cNvPr id="17" name="TextBox 28"/>
          <p:cNvSpPr txBox="1"/>
          <p:nvPr/>
        </p:nvSpPr>
        <p:spPr>
          <a:xfrm>
            <a:off x="-1" y="2132860"/>
            <a:ext cx="3007643" cy="949287"/>
          </a:xfrm>
          <a:prstGeom prst="rect">
            <a:avLst/>
          </a:prstGeom>
          <a:noFill/>
        </p:spPr>
        <p:txBody>
          <a:bodyPr wrap="square" lIns="85142" tIns="42571" rIns="85142" bIns="4257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96423">
              <a:lnSpc>
                <a:spcPct val="85000"/>
              </a:lnSpc>
              <a:defRPr/>
            </a:pPr>
            <a:r>
              <a:rPr lang="ru-RU" sz="2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71,8%</a:t>
            </a:r>
            <a:endParaRPr lang="ru-RU" sz="2600" b="1" dirty="0">
              <a:solidFill>
                <a:sysClr val="windowText" lastClr="000000"/>
              </a:solidFill>
              <a:latin typeface="Calibri"/>
              <a:sym typeface="Arial"/>
            </a:endParaRPr>
          </a:p>
          <a:p>
            <a:pPr algn="r" defTabSz="396423">
              <a:lnSpc>
                <a:spcPct val="85000"/>
              </a:lnSpc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Calibri"/>
                <a:sym typeface="Arial"/>
              </a:rPr>
              <a:t>проживают в Гродно и Гродненской области</a:t>
            </a:r>
          </a:p>
        </p:txBody>
      </p:sp>
      <p:sp>
        <p:nvSpPr>
          <p:cNvPr id="20" name="TextBox 28"/>
          <p:cNvSpPr txBox="1"/>
          <p:nvPr/>
        </p:nvSpPr>
        <p:spPr>
          <a:xfrm>
            <a:off x="6161637" y="2132860"/>
            <a:ext cx="2802854" cy="949287"/>
          </a:xfrm>
          <a:prstGeom prst="rect">
            <a:avLst/>
          </a:prstGeom>
          <a:noFill/>
        </p:spPr>
        <p:txBody>
          <a:bodyPr wrap="square" lIns="85142" tIns="42571" rIns="85142" bIns="4257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96423">
              <a:lnSpc>
                <a:spcPct val="85000"/>
              </a:lnSpc>
              <a:defRPr/>
            </a:pPr>
            <a:r>
              <a:rPr lang="ru-RU" sz="2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28,2</a:t>
            </a:r>
            <a:r>
              <a:rPr lang="en-US" sz="2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%</a:t>
            </a:r>
            <a:endParaRPr lang="ru-RU" sz="26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sym typeface="Arial"/>
            </a:endParaRPr>
          </a:p>
          <a:p>
            <a:pPr defTabSz="396423">
              <a:lnSpc>
                <a:spcPct val="85000"/>
              </a:lnSpc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Calibri"/>
                <a:sym typeface="Arial"/>
              </a:rPr>
              <a:t>проживают в других регионах Беларуси</a:t>
            </a:r>
          </a:p>
        </p:txBody>
      </p:sp>
      <p:sp>
        <p:nvSpPr>
          <p:cNvPr id="22" name="TextBox 28"/>
          <p:cNvSpPr txBox="1"/>
          <p:nvPr/>
        </p:nvSpPr>
        <p:spPr>
          <a:xfrm>
            <a:off x="44966" y="3341505"/>
            <a:ext cx="2962678" cy="951595"/>
          </a:xfrm>
          <a:prstGeom prst="rect">
            <a:avLst/>
          </a:prstGeom>
          <a:noFill/>
        </p:spPr>
        <p:txBody>
          <a:bodyPr wrap="square" lIns="85142" tIns="42571" rIns="85142" bIns="4257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96423">
              <a:lnSpc>
                <a:spcPct val="85000"/>
              </a:lnSpc>
              <a:defRPr/>
            </a:pPr>
            <a:r>
              <a:rPr lang="ru-RU" sz="2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62</a:t>
            </a:r>
          </a:p>
          <a:p>
            <a:pPr algn="r" defTabSz="396423">
              <a:lnSpc>
                <a:spcPct val="85000"/>
              </a:lnSpc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Calibri"/>
                <a:sym typeface="Arial"/>
              </a:rPr>
              <a:t>без вступительных испытаний</a:t>
            </a:r>
          </a:p>
        </p:txBody>
      </p:sp>
      <p:sp>
        <p:nvSpPr>
          <p:cNvPr id="26" name="TextBox 28"/>
          <p:cNvSpPr txBox="1"/>
          <p:nvPr/>
        </p:nvSpPr>
        <p:spPr>
          <a:xfrm>
            <a:off x="104875" y="4511213"/>
            <a:ext cx="2902767" cy="951595"/>
          </a:xfrm>
          <a:prstGeom prst="rect">
            <a:avLst/>
          </a:prstGeom>
          <a:noFill/>
        </p:spPr>
        <p:txBody>
          <a:bodyPr wrap="square" lIns="85142" tIns="42571" rIns="85142" bIns="4257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96423">
              <a:lnSpc>
                <a:spcPct val="85000"/>
              </a:lnSpc>
              <a:defRPr/>
            </a:pPr>
            <a:r>
              <a:rPr lang="ru-RU" sz="2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419</a:t>
            </a:r>
            <a:endParaRPr lang="en-US" sz="2600" b="1" dirty="0">
              <a:solidFill>
                <a:sysClr val="windowText" lastClr="000000"/>
              </a:solidFill>
              <a:latin typeface="Calibri"/>
              <a:sym typeface="Arial"/>
            </a:endParaRPr>
          </a:p>
          <a:p>
            <a:pPr algn="r" defTabSz="396423">
              <a:lnSpc>
                <a:spcPct val="85000"/>
              </a:lnSpc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Calibri"/>
                <a:sym typeface="Arial"/>
              </a:rPr>
              <a:t>с общей суммой баллов свыше 300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213570" y="4988537"/>
            <a:ext cx="3408242" cy="1210897"/>
          </a:xfrm>
          <a:prstGeom prst="rect">
            <a:avLst/>
          </a:prstGeom>
          <a:noFill/>
        </p:spPr>
        <p:txBody>
          <a:bodyPr wrap="square" lIns="85142" tIns="42571" rIns="85142" bIns="4257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96423">
              <a:lnSpc>
                <a:spcPct val="85000"/>
              </a:lnSpc>
              <a:defRPr/>
            </a:pPr>
            <a:r>
              <a:rPr lang="ru-RU" sz="2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208</a:t>
            </a:r>
          </a:p>
          <a:p>
            <a:pPr defTabSz="396423">
              <a:lnSpc>
                <a:spcPct val="85000"/>
              </a:lnSpc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Calibri"/>
                <a:sym typeface="Arial"/>
              </a:rPr>
              <a:t>имеют особые заслуги (медаль, диплом</a:t>
            </a:r>
          </a:p>
          <a:p>
            <a:pPr defTabSz="396423">
              <a:lnSpc>
                <a:spcPct val="85000"/>
              </a:lnSpc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Calibri"/>
                <a:sym typeface="Arial"/>
              </a:rPr>
              <a:t>с отличием)</a:t>
            </a:r>
          </a:p>
        </p:txBody>
      </p:sp>
      <p:sp>
        <p:nvSpPr>
          <p:cNvPr id="30" name="AutoShape 27" descr="https://ruxpert.ru/images/4/4b/%D0%91%D0%B5%D0%BB%D0%B0%D1%80%D1%83%D1%81%D1%8C.jpg"/>
          <p:cNvSpPr>
            <a:spLocks noChangeAspect="1" noChangeArrowheads="1"/>
          </p:cNvSpPr>
          <p:nvPr/>
        </p:nvSpPr>
        <p:spPr bwMode="auto">
          <a:xfrm>
            <a:off x="198004" y="15119"/>
            <a:ext cx="279534" cy="29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142" tIns="42571" rIns="85142" bIns="42571" numCol="1" anchor="t" anchorCtr="0" compatLnSpc="1">
            <a:prstTxWarp prst="textNoShape">
              <a:avLst/>
            </a:prstTxWarp>
          </a:bodyPr>
          <a:lstStyle/>
          <a:p>
            <a:pPr defTabSz="851489"/>
            <a:endParaRPr lang="ru-RU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142440" y="3429001"/>
            <a:ext cx="2750040" cy="1213205"/>
          </a:xfrm>
          <a:prstGeom prst="rect">
            <a:avLst/>
          </a:prstGeom>
        </p:spPr>
        <p:txBody>
          <a:bodyPr wrap="square" lIns="85142" tIns="42571" rIns="85142" bIns="42571">
            <a:spAutoFit/>
          </a:bodyPr>
          <a:lstStyle/>
          <a:p>
            <a:pPr defTabSz="851489">
              <a:lnSpc>
                <a:spcPct val="85000"/>
              </a:lnSpc>
            </a:pPr>
            <a:r>
              <a:rPr lang="ru-RU" sz="2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Arial"/>
                <a:sym typeface="Arial"/>
              </a:rPr>
              <a:t>57</a:t>
            </a:r>
            <a:endParaRPr lang="ru-RU" sz="2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/>
              <a:sym typeface="Arial"/>
            </a:endParaRPr>
          </a:p>
          <a:p>
            <a:pPr defTabSz="851489">
              <a:lnSpc>
                <a:spcPct val="85000"/>
              </a:lnSpc>
            </a:pPr>
            <a:r>
              <a:rPr lang="ru-RU" sz="2000" b="1" dirty="0">
                <a:solidFill>
                  <a:sysClr val="windowText" lastClr="000000"/>
                </a:solidFill>
                <a:latin typeface="Calibri"/>
                <a:cs typeface="Arial"/>
                <a:sym typeface="Arial"/>
              </a:rPr>
              <a:t>победителей этапов республиканских олимпиад и конкурсов</a:t>
            </a:r>
          </a:p>
        </p:txBody>
      </p:sp>
      <p:sp>
        <p:nvSpPr>
          <p:cNvPr id="128" name="Title 17"/>
          <p:cNvSpPr txBox="1">
            <a:spLocks/>
          </p:cNvSpPr>
          <p:nvPr/>
        </p:nvSpPr>
        <p:spPr>
          <a:xfrm>
            <a:off x="497210" y="-27384"/>
            <a:ext cx="8323262" cy="6627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Вступительная кампания 2022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I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 ступень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sp>
        <p:nvSpPr>
          <p:cNvPr id="135" name="TextBox 28"/>
          <p:cNvSpPr txBox="1"/>
          <p:nvPr/>
        </p:nvSpPr>
        <p:spPr>
          <a:xfrm>
            <a:off x="-64097" y="5667643"/>
            <a:ext cx="3071742" cy="949287"/>
          </a:xfrm>
          <a:prstGeom prst="rect">
            <a:avLst/>
          </a:prstGeom>
          <a:noFill/>
        </p:spPr>
        <p:txBody>
          <a:bodyPr wrap="square" lIns="85142" tIns="42571" rIns="85142" bIns="4257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96423">
              <a:lnSpc>
                <a:spcPct val="85000"/>
              </a:lnSpc>
              <a:defRPr/>
            </a:pPr>
            <a:r>
              <a:rPr lang="ru-RU" sz="26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78</a:t>
            </a:r>
            <a:endParaRPr lang="en-US" sz="2600" b="1" dirty="0">
              <a:solidFill>
                <a:sysClr val="windowText" lastClr="000000"/>
              </a:solidFill>
              <a:latin typeface="Calibri"/>
              <a:sym typeface="Arial"/>
            </a:endParaRPr>
          </a:p>
          <a:p>
            <a:pPr algn="r" defTabSz="396423">
              <a:lnSpc>
                <a:spcPct val="85000"/>
              </a:lnSpc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Calibri"/>
                <a:sym typeface="Arial"/>
              </a:rPr>
              <a:t>зачислены на условиях целевой подготовки</a:t>
            </a:r>
          </a:p>
        </p:txBody>
      </p:sp>
      <p:sp>
        <p:nvSpPr>
          <p:cNvPr id="137" name="Прямоугольник 136"/>
          <p:cNvSpPr/>
          <p:nvPr/>
        </p:nvSpPr>
        <p:spPr>
          <a:xfrm>
            <a:off x="3742210" y="632212"/>
            <a:ext cx="1477864" cy="6225788"/>
          </a:xfrm>
          <a:prstGeom prst="rect">
            <a:avLst/>
          </a:prstGeom>
          <a:gradFill flip="none" rotWithShape="1">
            <a:gsLst>
              <a:gs pos="24000">
                <a:srgbClr val="FFFFFF"/>
              </a:gs>
              <a:gs pos="78000">
                <a:schemeClr val="bg1"/>
              </a:gs>
              <a:gs pos="0">
                <a:schemeClr val="bg1">
                  <a:alpha val="3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8" name="TextBox 137"/>
          <p:cNvSpPr txBox="1"/>
          <p:nvPr/>
        </p:nvSpPr>
        <p:spPr>
          <a:xfrm>
            <a:off x="4191557" y="2174192"/>
            <a:ext cx="440604" cy="2535473"/>
          </a:xfrm>
          <a:prstGeom prst="rect">
            <a:avLst/>
          </a:prstGeom>
          <a:noFill/>
        </p:spPr>
        <p:txBody>
          <a:bodyPr wrap="square" lIns="72552" tIns="36276" rIns="72552" bIns="36276" rtlCol="0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2 </a:t>
            </a:r>
          </a:p>
          <a:p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2</a:t>
            </a:r>
          </a:p>
          <a:p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8</a:t>
            </a:r>
          </a:p>
          <a:p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9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4570863" y="1332055"/>
            <a:ext cx="2891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Impact" pitchFamily="34" charset="0"/>
              </a:rPr>
              <a:t>первокурсников</a:t>
            </a: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21" b="96552" l="4741" r="887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229" y="851199"/>
            <a:ext cx="1298733" cy="101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 descr="https://e7.pngegg.com/pngimages/179/286/png-clipart-application-software-money-finance-icon-wallet-with-money-saving-payment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992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10" y="764704"/>
            <a:ext cx="1882786" cy="1112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 descr="https://d-cinema.by/public/media/images/map-grodnoobl.png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726" y="1956360"/>
            <a:ext cx="1193685" cy="122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7" descr="https://empatia.ru/wp-content/uploads/2015/12/happy-student-1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796" y="3341822"/>
            <a:ext cx="1069722" cy="95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9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506" y="2060852"/>
            <a:ext cx="1289070" cy="102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https://cdn.pixabay.com/photo/2019/07/02/07/38/student-4311737_960_720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119" b="100000" l="0" r="81910">
                        <a14:foregroundMark x1="8040" y1="48305" x2="29648" y2="59322"/>
                        <a14:foregroundMark x1="4020" y1="47034" x2="12060" y2="4703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85464" y="5593985"/>
            <a:ext cx="825054" cy="980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img2.freepng.ru/20180503/req/kisspng-international-student-study-skills-higher-educatio-college-student-5aeb5851c166c3.2626914315253730097922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61" b="100000" l="0" r="100000">
                        <a14:foregroundMark x1="57971" y1="94931" x2="86232" y2="95392"/>
                        <a14:foregroundMark x1="92391" y1="59908" x2="89855" y2="81106"/>
                        <a14:foregroundMark x1="79348" y1="52995" x2="65580" y2="80184"/>
                        <a14:foregroundMark x1="9420" y1="94931" x2="47464" y2="95392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9832" y="4509120"/>
            <a:ext cx="1146548" cy="900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" name="Picture 25" descr="https://zhodinonews.by/wp-content/uploads/2020/06/1560361686504895.jpg"/>
          <p:cNvPicPr>
            <a:picLocks noChangeAspect="1" noChangeArrowheads="1"/>
          </p:cNvPicPr>
          <p:nvPr/>
        </p:nvPicPr>
        <p:blipFill>
          <a:blip r:embed="rId19" cstate="screen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23684" r="94737">
                        <a14:backgroundMark x1="65038" y1="6250" x2="70677" y2="18750"/>
                        <a14:backgroundMark x1="84586" y1="97159" x2="84586" y2="9715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849" y="5063157"/>
            <a:ext cx="1409621" cy="92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1" name="Группа 140"/>
          <p:cNvGrpSpPr>
            <a:grpSpLocks noChangeAspect="1"/>
          </p:cNvGrpSpPr>
          <p:nvPr/>
        </p:nvGrpSpPr>
        <p:grpSpPr>
          <a:xfrm>
            <a:off x="5007383" y="3289951"/>
            <a:ext cx="1247316" cy="1352254"/>
            <a:chOff x="5571572" y="4113788"/>
            <a:chExt cx="1647034" cy="1647035"/>
          </a:xfrm>
        </p:grpSpPr>
        <p:sp>
          <p:nvSpPr>
            <p:cNvPr id="142" name="Прямоугольник 141"/>
            <p:cNvSpPr/>
            <p:nvPr/>
          </p:nvSpPr>
          <p:spPr>
            <a:xfrm rot="20190028">
              <a:off x="6246087" y="4941894"/>
              <a:ext cx="716318" cy="3792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FFFFFF"/>
                </a:solidFill>
              </a:endParaRPr>
            </a:p>
          </p:txBody>
        </p:sp>
        <p:pic>
          <p:nvPicPr>
            <p:cNvPr id="143" name="Picture 2" descr="https://www.mind-feed.ru/wp-content/uploads/2018/03/Olimpiad-820x820.jpeg"/>
            <p:cNvPicPr>
              <a:picLocks noChangeAspect="1" noChangeArrowheads="1"/>
            </p:cNvPicPr>
            <p:nvPr/>
          </p:nvPicPr>
          <p:blipFill>
            <a:blip r:embed="rId2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1572" y="4113788"/>
              <a:ext cx="1647034" cy="16470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20406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Группа 117"/>
          <p:cNvGrpSpPr/>
          <p:nvPr/>
        </p:nvGrpSpPr>
        <p:grpSpPr>
          <a:xfrm>
            <a:off x="-115198" y="-92546"/>
            <a:ext cx="9295712" cy="6905922"/>
            <a:chOff x="-115200" y="-92546"/>
            <a:chExt cx="9295712" cy="6905922"/>
          </a:xfrm>
        </p:grpSpPr>
        <p:sp>
          <p:nvSpPr>
            <p:cNvPr id="119" name="Прямоугольник 118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20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21" name="Группа 120"/>
            <p:cNvGrpSpPr/>
            <p:nvPr/>
          </p:nvGrpSpPr>
          <p:grpSpPr>
            <a:xfrm>
              <a:off x="36513" y="6561376"/>
              <a:ext cx="9143999" cy="252000"/>
              <a:chOff x="36513" y="6561376"/>
              <a:chExt cx="9143999" cy="252000"/>
            </a:xfrm>
          </p:grpSpPr>
          <p:pic>
            <p:nvPicPr>
              <p:cNvPr id="126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39313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7" name="TextBox 126"/>
              <p:cNvSpPr txBox="1"/>
              <p:nvPr/>
            </p:nvSpPr>
            <p:spPr>
              <a:xfrm>
                <a:off x="36513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122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124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125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123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AA46A935-A46C-44A1-BB47-37FE463D4849}"/>
              </a:ext>
            </a:extLst>
          </p:cNvPr>
          <p:cNvSpPr/>
          <p:nvPr/>
        </p:nvSpPr>
        <p:spPr>
          <a:xfrm>
            <a:off x="2" y="6453340"/>
            <a:ext cx="9143999" cy="426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Rectangle 26"/>
          <p:cNvSpPr/>
          <p:nvPr/>
        </p:nvSpPr>
        <p:spPr>
          <a:xfrm rot="5400000">
            <a:off x="6139510" y="64469"/>
            <a:ext cx="942344" cy="5066636"/>
          </a:xfrm>
          <a:prstGeom prst="rect">
            <a:avLst/>
          </a:prstGeom>
          <a:solidFill>
            <a:srgbClr val="EAE8DA"/>
          </a:solidFill>
          <a:ln w="3175" cap="flat" cmpd="sng" algn="ctr">
            <a:noFill/>
            <a:prstDash val="solid"/>
          </a:ln>
          <a:effectLst>
            <a:outerShdw blurRad="190500" dist="635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Rectangle 26"/>
          <p:cNvSpPr/>
          <p:nvPr/>
        </p:nvSpPr>
        <p:spPr>
          <a:xfrm rot="5400000">
            <a:off x="6114184" y="-903203"/>
            <a:ext cx="992996" cy="5066635"/>
          </a:xfrm>
          <a:prstGeom prst="rect">
            <a:avLst/>
          </a:prstGeom>
          <a:solidFill>
            <a:srgbClr val="EAE8DA"/>
          </a:solidFill>
          <a:ln w="3175" cap="flat" cmpd="sng" algn="ctr">
            <a:noFill/>
            <a:prstDash val="solid"/>
          </a:ln>
          <a:effectLst>
            <a:outerShdw blurRad="190500" dist="635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3" name="Rectangle 26"/>
          <p:cNvSpPr/>
          <p:nvPr/>
        </p:nvSpPr>
        <p:spPr>
          <a:xfrm rot="5400000">
            <a:off x="1713891" y="3883261"/>
            <a:ext cx="1008112" cy="4564090"/>
          </a:xfrm>
          <a:prstGeom prst="rect">
            <a:avLst/>
          </a:prstGeom>
          <a:solidFill>
            <a:srgbClr val="EAE8DA"/>
          </a:solidFill>
          <a:ln w="3175" cap="flat" cmpd="sng" algn="ctr">
            <a:noFill/>
            <a:prstDash val="solid"/>
          </a:ln>
          <a:effectLst>
            <a:outerShdw blurRad="190500" dist="635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26"/>
          <p:cNvSpPr/>
          <p:nvPr/>
        </p:nvSpPr>
        <p:spPr>
          <a:xfrm rot="5400000">
            <a:off x="2293339" y="2446487"/>
            <a:ext cx="857331" cy="5572199"/>
          </a:xfrm>
          <a:prstGeom prst="rect">
            <a:avLst/>
          </a:prstGeom>
          <a:solidFill>
            <a:srgbClr val="EAE8DA"/>
          </a:solidFill>
          <a:ln w="3175" cap="flat" cmpd="sng" algn="ctr">
            <a:noFill/>
            <a:prstDash val="solid"/>
          </a:ln>
          <a:effectLst>
            <a:outerShdw blurRad="190500" dist="635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Rectangle 26"/>
          <p:cNvSpPr/>
          <p:nvPr/>
        </p:nvSpPr>
        <p:spPr>
          <a:xfrm rot="5400000">
            <a:off x="2268753" y="1564563"/>
            <a:ext cx="906505" cy="5572199"/>
          </a:xfrm>
          <a:prstGeom prst="rect">
            <a:avLst/>
          </a:prstGeom>
          <a:solidFill>
            <a:srgbClr val="EAE8DA"/>
          </a:solidFill>
          <a:ln w="3175" cap="flat" cmpd="sng" algn="ctr">
            <a:noFill/>
            <a:prstDash val="solid"/>
          </a:ln>
          <a:effectLst>
            <a:outerShdw blurRad="190500" dist="63500" dir="8100000" sx="102000" sy="102000" algn="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28"/>
          <p:cNvSpPr txBox="1"/>
          <p:nvPr/>
        </p:nvSpPr>
        <p:spPr>
          <a:xfrm>
            <a:off x="11532" y="4037471"/>
            <a:ext cx="2981695" cy="635355"/>
          </a:xfrm>
          <a:prstGeom prst="rect">
            <a:avLst/>
          </a:prstGeom>
          <a:noFill/>
        </p:spPr>
        <p:txBody>
          <a:bodyPr wrap="square" lIns="85142" tIns="42571" rIns="85142" bIns="4257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96423">
              <a:lnSpc>
                <a:spcPct val="85000"/>
              </a:lnSpc>
              <a:defRPr/>
            </a:pPr>
            <a:r>
              <a:rPr lang="ru-RU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985</a:t>
            </a:r>
          </a:p>
          <a:p>
            <a:pPr algn="r" defTabSz="396423">
              <a:lnSpc>
                <a:spcPct val="85000"/>
              </a:lnSpc>
              <a:defRPr/>
            </a:pPr>
            <a:r>
              <a:rPr lang="ru-RU" b="1" dirty="0">
                <a:solidFill>
                  <a:sysClr val="windowText" lastClr="000000"/>
                </a:solidFill>
                <a:latin typeface="Calibri"/>
                <a:sym typeface="Arial"/>
              </a:rPr>
              <a:t>за счет средств бюджета</a:t>
            </a:r>
          </a:p>
        </p:txBody>
      </p:sp>
      <p:sp>
        <p:nvSpPr>
          <p:cNvPr id="14" name="TextBox 28"/>
          <p:cNvSpPr txBox="1"/>
          <p:nvPr/>
        </p:nvSpPr>
        <p:spPr>
          <a:xfrm>
            <a:off x="337379" y="4940653"/>
            <a:ext cx="2606024" cy="635355"/>
          </a:xfrm>
          <a:prstGeom prst="rect">
            <a:avLst/>
          </a:prstGeom>
          <a:noFill/>
        </p:spPr>
        <p:txBody>
          <a:bodyPr wrap="square" lIns="85142" tIns="42571" rIns="85142" bIns="4257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96423">
              <a:lnSpc>
                <a:spcPct val="85000"/>
              </a:lnSpc>
              <a:defRPr/>
            </a:pPr>
            <a:r>
              <a:rPr lang="ru-RU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228</a:t>
            </a:r>
          </a:p>
          <a:p>
            <a:pPr algn="r" defTabSz="396423">
              <a:lnSpc>
                <a:spcPct val="85000"/>
              </a:lnSpc>
              <a:defRPr/>
            </a:pPr>
            <a:r>
              <a:rPr lang="ru-RU" b="1" dirty="0">
                <a:solidFill>
                  <a:sysClr val="windowText" lastClr="000000"/>
                </a:solidFill>
                <a:latin typeface="Calibri"/>
                <a:sym typeface="Arial"/>
              </a:rPr>
              <a:t>на платной основе</a:t>
            </a:r>
          </a:p>
        </p:txBody>
      </p:sp>
      <p:sp>
        <p:nvSpPr>
          <p:cNvPr id="30" name="AutoShape 27" descr="https://ruxpert.ru/images/4/4b/%D0%91%D0%B5%D0%BB%D0%B0%D1%80%D1%83%D1%81%D1%8C.jpg"/>
          <p:cNvSpPr>
            <a:spLocks noChangeAspect="1" noChangeArrowheads="1"/>
          </p:cNvSpPr>
          <p:nvPr/>
        </p:nvSpPr>
        <p:spPr bwMode="auto">
          <a:xfrm>
            <a:off x="198004" y="15119"/>
            <a:ext cx="279534" cy="290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5142" tIns="42571" rIns="85142" bIns="42571" numCol="1" anchor="t" anchorCtr="0" compatLnSpc="1">
            <a:prstTxWarp prst="textNoShape">
              <a:avLst/>
            </a:prstTxWarp>
          </a:bodyPr>
          <a:lstStyle/>
          <a:p>
            <a:pPr defTabSz="851489"/>
            <a:endParaRPr lang="ru-RU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8" name="Title 17"/>
          <p:cNvSpPr txBox="1">
            <a:spLocks/>
          </p:cNvSpPr>
          <p:nvPr/>
        </p:nvSpPr>
        <p:spPr>
          <a:xfrm>
            <a:off x="497210" y="-27384"/>
            <a:ext cx="8323262" cy="6627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Вступительная кампания </a:t>
            </a:r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2022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sp>
        <p:nvSpPr>
          <p:cNvPr id="135" name="TextBox 28"/>
          <p:cNvSpPr txBox="1"/>
          <p:nvPr/>
        </p:nvSpPr>
        <p:spPr>
          <a:xfrm>
            <a:off x="-108520" y="5733260"/>
            <a:ext cx="3071742" cy="896965"/>
          </a:xfrm>
          <a:prstGeom prst="rect">
            <a:avLst/>
          </a:prstGeom>
          <a:noFill/>
        </p:spPr>
        <p:txBody>
          <a:bodyPr wrap="square" lIns="85142" tIns="42571" rIns="85142" bIns="4257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396423">
              <a:lnSpc>
                <a:spcPct val="85000"/>
              </a:lnSpc>
              <a:defRPr/>
            </a:pPr>
            <a:r>
              <a:rPr lang="ru-RU" sz="24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67</a:t>
            </a:r>
            <a:endParaRPr lang="en-US" sz="2400" b="1" dirty="0">
              <a:solidFill>
                <a:sysClr val="windowText" lastClr="000000"/>
              </a:solidFill>
              <a:latin typeface="Calibri"/>
              <a:sym typeface="Arial"/>
            </a:endParaRPr>
          </a:p>
          <a:p>
            <a:pPr algn="r" defTabSz="396423">
              <a:lnSpc>
                <a:spcPct val="85000"/>
              </a:lnSpc>
              <a:defRPr/>
            </a:pPr>
            <a:r>
              <a:rPr lang="ru-RU" b="1" dirty="0">
                <a:solidFill>
                  <a:sysClr val="windowText" lastClr="000000"/>
                </a:solidFill>
                <a:latin typeface="Calibri"/>
                <a:sym typeface="Arial"/>
              </a:rPr>
              <a:t>зачислены на условиях целевой подготовки</a:t>
            </a:r>
          </a:p>
        </p:txBody>
      </p:sp>
      <p:sp>
        <p:nvSpPr>
          <p:cNvPr id="137" name="Прямоугольник 136"/>
          <p:cNvSpPr/>
          <p:nvPr/>
        </p:nvSpPr>
        <p:spPr>
          <a:xfrm>
            <a:off x="3780782" y="3789040"/>
            <a:ext cx="2341960" cy="2880320"/>
          </a:xfrm>
          <a:prstGeom prst="rect">
            <a:avLst/>
          </a:prstGeom>
          <a:gradFill flip="none" rotWithShape="1">
            <a:gsLst>
              <a:gs pos="24000">
                <a:srgbClr val="FFFFFF"/>
              </a:gs>
              <a:gs pos="78000">
                <a:schemeClr val="bg1"/>
              </a:gs>
              <a:gs pos="0">
                <a:schemeClr val="bg1">
                  <a:alpha val="3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9" name="TextBox 138"/>
          <p:cNvSpPr txBox="1"/>
          <p:nvPr/>
        </p:nvSpPr>
        <p:spPr>
          <a:xfrm>
            <a:off x="5069369" y="3757774"/>
            <a:ext cx="1980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Impact" pitchFamily="34" charset="0"/>
              </a:rPr>
              <a:t>учащихся 1 курса</a:t>
            </a:r>
            <a:endParaRPr lang="ru-RU" sz="1600" dirty="0">
              <a:latin typeface="Impact" pitchFamily="34" charset="0"/>
            </a:endParaRPr>
          </a:p>
        </p:txBody>
      </p:sp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21" b="96552" l="4741" r="887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45" y="3912288"/>
            <a:ext cx="1043667" cy="81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9" descr="https://e7.pngegg.com/pngimages/179/286/png-clipart-application-software-money-finance-icon-wallet-with-money-saving-payment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992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796" y="4732193"/>
            <a:ext cx="1450738" cy="85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cdn.pixabay.com/photo/2019/07/02/07/38/student-4311737_960_720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9" b="100000" l="0" r="81910">
                        <a14:foregroundMark x1="8040" y1="48305" x2="29648" y2="59322"/>
                        <a14:foregroundMark x1="4020" y1="47034" x2="12060" y2="4703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156543" y="5724819"/>
            <a:ext cx="733953" cy="87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volkovysk.by/wp-content/uploads/2012/09/MG_2527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09" b="10626"/>
          <a:stretch/>
        </p:blipFill>
        <p:spPr bwMode="auto">
          <a:xfrm>
            <a:off x="5208366" y="4149080"/>
            <a:ext cx="1722591" cy="1080976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gymnasium.pruzhany.by/wp-content/uploads/2020/02/sm_full-1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4" r="75280" b="10298"/>
          <a:stretch/>
        </p:blipFill>
        <p:spPr bwMode="auto">
          <a:xfrm>
            <a:off x="6502920" y="4266360"/>
            <a:ext cx="564863" cy="846416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photos.wikimapia.org/p/00/04/92/73/20_full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05" t="461" r="5433" b="28788"/>
          <a:stretch/>
        </p:blipFill>
        <p:spPr bwMode="auto">
          <a:xfrm>
            <a:off x="7139793" y="4156181"/>
            <a:ext cx="1714107" cy="1089763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s://sun9-9.userapi.com/c836533/v836533799/2f1e0/sMU_oZrTLLY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r="77813"/>
          <a:stretch/>
        </p:blipFill>
        <p:spPr bwMode="auto">
          <a:xfrm>
            <a:off x="8454667" y="4295926"/>
            <a:ext cx="581831" cy="770447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ltk.grsu.by/images/2.pn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5" t="3642" r="4315" b="7372"/>
          <a:stretch/>
        </p:blipFill>
        <p:spPr bwMode="auto">
          <a:xfrm>
            <a:off x="5208366" y="5330465"/>
            <a:ext cx="1733120" cy="1135241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http://geum.ru/next/images/18689-nomer-m1a66f610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463" y="5433243"/>
            <a:ext cx="767583" cy="67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http://gymnasium1-grodno.by/wp-content/uploads/2017/04/948574cd1b43884ef0180121a806cd97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388"/>
          <a:stretch/>
        </p:blipFill>
        <p:spPr bwMode="auto">
          <a:xfrm>
            <a:off x="7139793" y="5330465"/>
            <a:ext cx="1714107" cy="1135241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https://grodno.in/source/photos/2015/01/16/headercee.png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375" b="100000" l="3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608" y="5357354"/>
            <a:ext cx="711888" cy="68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28"/>
          <p:cNvSpPr txBox="1"/>
          <p:nvPr/>
        </p:nvSpPr>
        <p:spPr>
          <a:xfrm>
            <a:off x="5983624" y="1287314"/>
            <a:ext cx="2692832" cy="635355"/>
          </a:xfrm>
          <a:prstGeom prst="rect">
            <a:avLst/>
          </a:prstGeom>
          <a:noFill/>
        </p:spPr>
        <p:txBody>
          <a:bodyPr wrap="square" lIns="85142" tIns="42571" rIns="85142" bIns="4257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96423">
              <a:lnSpc>
                <a:spcPct val="85000"/>
              </a:lnSpc>
              <a:defRPr/>
            </a:pPr>
            <a:r>
              <a:rPr lang="en-US" sz="2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156</a:t>
            </a:r>
            <a:endParaRPr lang="ru-RU" sz="24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sym typeface="Arial"/>
            </a:endParaRPr>
          </a:p>
          <a:p>
            <a:pPr defTabSz="396423">
              <a:lnSpc>
                <a:spcPct val="85000"/>
              </a:lnSpc>
              <a:defRPr/>
            </a:pPr>
            <a:r>
              <a:rPr lang="ru-RU" b="1" dirty="0">
                <a:solidFill>
                  <a:sysClr val="windowText" lastClr="000000"/>
                </a:solidFill>
                <a:latin typeface="Calibri"/>
                <a:sym typeface="Arial"/>
              </a:rPr>
              <a:t>за счет средств бюджета</a:t>
            </a:r>
          </a:p>
        </p:txBody>
      </p:sp>
      <p:sp>
        <p:nvSpPr>
          <p:cNvPr id="45" name="TextBox 28"/>
          <p:cNvSpPr txBox="1"/>
          <p:nvPr/>
        </p:nvSpPr>
        <p:spPr>
          <a:xfrm>
            <a:off x="6020606" y="2298798"/>
            <a:ext cx="2606024" cy="635355"/>
          </a:xfrm>
          <a:prstGeom prst="rect">
            <a:avLst/>
          </a:prstGeom>
          <a:noFill/>
        </p:spPr>
        <p:txBody>
          <a:bodyPr wrap="square" lIns="85142" tIns="42571" rIns="85142" bIns="42571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96423">
              <a:lnSpc>
                <a:spcPct val="85000"/>
              </a:lnSpc>
              <a:defRPr/>
            </a:pPr>
            <a:r>
              <a:rPr lang="en-US" sz="2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sym typeface="Arial"/>
              </a:rPr>
              <a:t>147</a:t>
            </a:r>
            <a:endParaRPr lang="ru-RU" sz="24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sym typeface="Arial"/>
            </a:endParaRPr>
          </a:p>
          <a:p>
            <a:pPr defTabSz="396423">
              <a:lnSpc>
                <a:spcPct val="85000"/>
              </a:lnSpc>
              <a:defRPr/>
            </a:pPr>
            <a:r>
              <a:rPr lang="ru-RU" b="1" dirty="0">
                <a:solidFill>
                  <a:sysClr val="windowText" lastClr="000000"/>
                </a:solidFill>
                <a:latin typeface="Calibri"/>
                <a:sym typeface="Arial"/>
              </a:rPr>
              <a:t>на платной основе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51534" y="764704"/>
            <a:ext cx="2278156" cy="688814"/>
          </a:xfrm>
          <a:prstGeom prst="rect">
            <a:avLst/>
          </a:prstGeom>
          <a:noFill/>
        </p:spPr>
        <p:txBody>
          <a:bodyPr wrap="square" lIns="72552" tIns="36276" rIns="72552" bIns="36276" rtlCol="0">
            <a:spAutoFit/>
          </a:bodyPr>
          <a:lstStyle/>
          <a:p>
            <a:r>
              <a:rPr lang="en-U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303</a:t>
            </a:r>
            <a:endParaRPr lang="ru-RU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pic>
        <p:nvPicPr>
          <p:cNvPr id="4118" name="Picture 22" descr="IMG_5290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31" y="2311776"/>
            <a:ext cx="1567041" cy="1044694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Прямоугольник 56"/>
          <p:cNvSpPr/>
          <p:nvPr/>
        </p:nvSpPr>
        <p:spPr>
          <a:xfrm>
            <a:off x="2849578" y="843898"/>
            <a:ext cx="2341960" cy="2880320"/>
          </a:xfrm>
          <a:prstGeom prst="rect">
            <a:avLst/>
          </a:prstGeom>
          <a:gradFill flip="none" rotWithShape="1">
            <a:gsLst>
              <a:gs pos="24000">
                <a:srgbClr val="FFFFFF"/>
              </a:gs>
              <a:gs pos="78000">
                <a:schemeClr val="bg1"/>
              </a:gs>
              <a:gs pos="0">
                <a:schemeClr val="bg1">
                  <a:alpha val="3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22" name="Picture 26" descr="IMG_528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952" y="1201267"/>
            <a:ext cx="1567041" cy="1044694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4" name="Picture 28" descr="IMG_8263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731" y="1201266"/>
            <a:ext cx="1567041" cy="1044694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6" name="Picture 30" descr="IMG 8793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952" y="2311776"/>
            <a:ext cx="1567041" cy="1045216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621" b="96552" l="4741" r="8879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58" y="1202918"/>
            <a:ext cx="1043667" cy="812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9" descr="https://e7.pngegg.com/pngimages/179/286/png-clipart-application-software-money-finance-icon-wallet-with-money-saving-payment.png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61" b="992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109" y="2037698"/>
            <a:ext cx="1450738" cy="857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1163259" y="836712"/>
            <a:ext cx="1980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Impact" pitchFamily="34" charset="0"/>
              </a:rPr>
              <a:t>магистранта 1 курса</a:t>
            </a:r>
            <a:endParaRPr lang="ru-RU" sz="1600" dirty="0">
              <a:latin typeface="Impact" pitchFamily="34" charset="0"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3995936" y="3717032"/>
            <a:ext cx="2278156" cy="688814"/>
          </a:xfrm>
          <a:prstGeom prst="rect">
            <a:avLst/>
          </a:prstGeom>
          <a:noFill/>
        </p:spPr>
        <p:txBody>
          <a:bodyPr wrap="square" lIns="72552" tIns="36276" rIns="72552" bIns="36276" rtlCol="0">
            <a:spAutoFit/>
          </a:bodyPr>
          <a:lstStyle/>
          <a:p>
            <a:r>
              <a:rPr lang="ru-RU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1 213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-110792" y="2036669"/>
            <a:ext cx="1638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2060"/>
                </a:solidFill>
                <a:latin typeface="Impact" pitchFamily="34" charset="0"/>
              </a:rPr>
              <a:t>II </a:t>
            </a:r>
            <a:r>
              <a:rPr lang="ru-RU" sz="2400" dirty="0" smtClean="0">
                <a:solidFill>
                  <a:srgbClr val="002060"/>
                </a:solidFill>
                <a:latin typeface="Impact" pitchFamily="34" charset="0"/>
              </a:rPr>
              <a:t>ступень</a:t>
            </a:r>
            <a:endParaRPr lang="ru-RU" sz="2400" dirty="0">
              <a:solidFill>
                <a:srgbClr val="002060"/>
              </a:solidFill>
              <a:latin typeface="Impact" pitchFamily="34" charset="0"/>
            </a:endParaRPr>
          </a:p>
        </p:txBody>
      </p:sp>
      <p:pic>
        <p:nvPicPr>
          <p:cNvPr id="4130" name="Picture 34" descr="https://static.tildacdn.com/tild3761-6234-4661-a665-633030306334/5a1c0559109e44492915.pn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5913">
            <a:off x="3858467" y="1016477"/>
            <a:ext cx="1068094" cy="45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 rot="16200000">
            <a:off x="4004566" y="5241025"/>
            <a:ext cx="1638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Impact" pitchFamily="34" charset="0"/>
              </a:rPr>
              <a:t>Колледжи</a:t>
            </a:r>
            <a:endParaRPr lang="ru-RU" sz="2400" dirty="0">
              <a:solidFill>
                <a:srgbClr val="002060"/>
              </a:solidFill>
              <a:latin typeface="Impac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63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2" name="Прямоугольник 11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7" name="Группа 16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2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" name="TextBox 22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9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0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1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</p:grpSp>
      <p:sp>
        <p:nvSpPr>
          <p:cNvPr id="3" name="Title 17"/>
          <p:cNvSpPr txBox="1">
            <a:spLocks/>
          </p:cNvSpPr>
          <p:nvPr/>
        </p:nvSpPr>
        <p:spPr>
          <a:xfrm>
            <a:off x="405490" y="1852"/>
            <a:ext cx="8703016" cy="6627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27661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Инновационное развитие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региона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617" y="2698523"/>
            <a:ext cx="4122528" cy="36828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84668" y="836712"/>
            <a:ext cx="7643716" cy="424722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2400" kern="0" dirty="0">
                <a:latin typeface="Impact" panose="020B0806030902050204" pitchFamily="34" charset="0"/>
              </a:rPr>
              <a:t>Проведение научных исследований в 2019-2022 годах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03314" y="1340769"/>
            <a:ext cx="7985110" cy="3354754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2000" kern="0" dirty="0">
                <a:solidFill>
                  <a:srgbClr val="002060"/>
                </a:solidFill>
                <a:latin typeface="Impact" pitchFamily="34" charset="0"/>
                <a:cs typeface="Arial" panose="020B0604020202020204" pitchFamily="34" charset="0"/>
              </a:rPr>
              <a:t>106</a:t>
            </a:r>
            <a:r>
              <a:rPr lang="ru-RU" sz="2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договоров на </a:t>
            </a:r>
            <a:r>
              <a:rPr lang="ru-RU" sz="19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выполнение НИОК(Т)Р </a:t>
            </a:r>
            <a:r>
              <a:rPr lang="ru-RU" sz="1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предприятиями и организациями региона (</a:t>
            </a:r>
            <a:r>
              <a:rPr lang="ru-RU" sz="19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73 % </a:t>
            </a:r>
            <a:r>
              <a:rPr lang="ru-RU" sz="1900" kern="0" dirty="0">
                <a:latin typeface="Arial" panose="020B0604020202020204" pitchFamily="34" charset="0"/>
                <a:cs typeface="Arial" panose="020B0604020202020204" pitchFamily="34" charset="0"/>
              </a:rPr>
              <a:t>от общего числа хоздоговоров</a:t>
            </a:r>
            <a:br>
              <a:rPr lang="ru-RU" sz="19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kern="0" dirty="0">
                <a:latin typeface="Arial" panose="020B0604020202020204" pitchFamily="34" charset="0"/>
                <a:cs typeface="Arial" panose="020B0604020202020204" pitchFamily="34" charset="0"/>
              </a:rPr>
              <a:t>с предприятиями Республики Беларусь</a:t>
            </a:r>
            <a:r>
              <a:rPr lang="ru-RU" sz="1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ru-RU" sz="5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2000" kern="0" dirty="0">
                <a:solidFill>
                  <a:srgbClr val="002060"/>
                </a:solidFill>
                <a:latin typeface="Impact" pitchFamily="34" charset="0"/>
                <a:cs typeface="Arial" panose="020B0604020202020204" pitchFamily="34" charset="0"/>
              </a:rPr>
              <a:t>191</a:t>
            </a:r>
            <a:r>
              <a:rPr lang="ru-RU" sz="2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договор на </a:t>
            </a:r>
            <a:r>
              <a:rPr lang="ru-RU" sz="19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оказание научных (научно-технических) услуг</a:t>
            </a:r>
            <a:r>
              <a:rPr lang="ru-RU" sz="1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9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89 %</a:t>
            </a:r>
            <a:r>
              <a:rPr lang="ru-RU" sz="1900" b="1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kern="0" dirty="0">
                <a:latin typeface="Arial" panose="020B0604020202020204" pitchFamily="34" charset="0"/>
                <a:cs typeface="Arial" panose="020B0604020202020204" pitchFamily="34" charset="0"/>
              </a:rPr>
              <a:t>от общего числа договоров с резидентами Республики Беларусь</a:t>
            </a:r>
            <a:r>
              <a:rPr lang="ru-RU" sz="1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ru-RU" sz="5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ru-RU" sz="2000" kern="0" dirty="0">
                <a:solidFill>
                  <a:srgbClr val="002060"/>
                </a:solidFill>
                <a:latin typeface="Impact" pitchFamily="34" charset="0"/>
                <a:cs typeface="Arial" panose="020B0604020202020204" pitchFamily="34" charset="0"/>
              </a:rPr>
              <a:t>541</a:t>
            </a:r>
            <a:r>
              <a:rPr lang="ru-RU" sz="20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внедрение </a:t>
            </a:r>
            <a:r>
              <a:rPr lang="ru-RU" sz="1900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результатов научных </a:t>
            </a:r>
            <a:r>
              <a:rPr lang="ru-RU" sz="1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исследований</a:t>
            </a:r>
            <a:br>
              <a:rPr lang="ru-RU" sz="1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деятельность </a:t>
            </a:r>
            <a:r>
              <a:rPr lang="ru-RU" sz="1900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организаций региона</a:t>
            </a:r>
            <a:br>
              <a:rPr lang="ru-RU" sz="1900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900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9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99%</a:t>
            </a:r>
            <a:r>
              <a:rPr lang="ru-RU" sz="1900" kern="0" dirty="0" smtClean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в г</a:t>
            </a:r>
            <a:r>
              <a:rPr lang="ru-RU" sz="19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Гродно)</a:t>
            </a:r>
          </a:p>
        </p:txBody>
      </p:sp>
    </p:spTree>
    <p:extLst>
      <p:ext uri="{BB962C8B-B14F-4D97-AF65-F5344CB8AC3E}">
        <p14:creationId xmlns:p14="http://schemas.microsoft.com/office/powerpoint/2010/main" val="287263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="" xmlns:a16="http://schemas.microsoft.com/office/drawing/2014/main" id="{358748F3-ACFE-4392-8E21-CB43C73667BF}"/>
              </a:ext>
            </a:extLst>
          </p:cNvPr>
          <p:cNvGrpSpPr>
            <a:grpSpLocks noChangeAspect="1"/>
          </p:cNvGrpSpPr>
          <p:nvPr/>
        </p:nvGrpSpPr>
        <p:grpSpPr>
          <a:xfrm>
            <a:off x="-71014" y="-123395"/>
            <a:ext cx="9215017" cy="6912768"/>
            <a:chOff x="-71017" y="-92546"/>
            <a:chExt cx="9215017" cy="5184576"/>
          </a:xfrm>
        </p:grpSpPr>
        <p:sp>
          <p:nvSpPr>
            <p:cNvPr id="27" name="Прямоугольник 26">
              <a:extLst>
                <a:ext uri="{FF2B5EF4-FFF2-40B4-BE49-F238E27FC236}">
                  <a16:creationId xmlns="" xmlns:a16="http://schemas.microsoft.com/office/drawing/2014/main" id="{BD21684A-3677-48DE-973B-2CC6A62A6FE9}"/>
                </a:ext>
              </a:extLst>
            </p:cNvPr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28" name="Picture 18" descr="https://i.ya-webdesign.com/images/light-burst-png-2.png">
              <a:extLst>
                <a:ext uri="{FF2B5EF4-FFF2-40B4-BE49-F238E27FC236}">
                  <a16:creationId xmlns="" xmlns:a16="http://schemas.microsoft.com/office/drawing/2014/main" id="{9D359C7E-B17F-485B-B884-D24C030E82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9" name="Group 5">
              <a:extLst>
                <a:ext uri="{FF2B5EF4-FFF2-40B4-BE49-F238E27FC236}">
                  <a16:creationId xmlns="" xmlns:a16="http://schemas.microsoft.com/office/drawing/2014/main" id="{25A2135C-16A5-42B1-B91D-86DA341CA6A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71017" y="-92546"/>
              <a:ext cx="538561" cy="529552"/>
              <a:chOff x="6078537" y="908720"/>
              <a:chExt cx="1272355" cy="1251397"/>
            </a:xfrm>
          </p:grpSpPr>
          <p:sp>
            <p:nvSpPr>
              <p:cNvPr id="36" name="Freeform 11">
                <a:extLst>
                  <a:ext uri="{FF2B5EF4-FFF2-40B4-BE49-F238E27FC236}">
                    <a16:creationId xmlns="" xmlns:a16="http://schemas.microsoft.com/office/drawing/2014/main" id="{72B491B4-CE38-46C1-9C67-187C81EE4C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7" name="Oval 7">
                <a:extLst>
                  <a:ext uri="{FF2B5EF4-FFF2-40B4-BE49-F238E27FC236}">
                    <a16:creationId xmlns="" xmlns:a16="http://schemas.microsoft.com/office/drawing/2014/main" id="{11F550F8-33FD-4677-AE00-96D4843573A2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32" name="Picture 2" descr="Купить Расписание ГРГУ — Microsoft Store (ru-BY)">
              <a:extLst>
                <a:ext uri="{FF2B5EF4-FFF2-40B4-BE49-F238E27FC236}">
                  <a16:creationId xmlns="" xmlns:a16="http://schemas.microsoft.com/office/drawing/2014/main" id="{9E8FC414-2DC0-47A5-939F-1096CE1F8E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000" b="96333" l="2000" r="95000">
                          <a14:foregroundMark x1="20000" y1="17333" x2="56667" y2="46667"/>
                          <a14:foregroundMark x1="84667" y1="17000" x2="37000" y2="62000"/>
                          <a14:foregroundMark x1="19000" y1="19000" x2="76333" y2="19667"/>
                          <a14:foregroundMark x1="13667" y1="15000" x2="33667" y2="45000"/>
                          <a14:foregroundMark x1="31333" y1="53333" x2="43333" y2="73667"/>
                          <a14:foregroundMark x1="45333" y1="76667" x2="77667" y2="29000"/>
                          <a14:foregroundMark x1="36000" y1="30667" x2="74333" y2="33667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colorTemperature colorTemp="112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7200" y="4840030"/>
              <a:ext cx="252000" cy="252000"/>
            </a:xfrm>
            <a:prstGeom prst="rect">
              <a:avLst/>
            </a:prstGeom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2E67B719-4774-42B7-AAB9-99305BFDB319}"/>
                </a:ext>
              </a:extLst>
            </p:cNvPr>
            <p:cNvSpPr txBox="1"/>
            <p:nvPr/>
          </p:nvSpPr>
          <p:spPr>
            <a:xfrm>
              <a:off x="0" y="4876586"/>
              <a:ext cx="9143999" cy="161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800" dirty="0">
                  <a:solidFill>
                    <a:srgbClr val="002060"/>
                  </a:solidFill>
                  <a:latin typeface="Segoe UI Light" pitchFamily="34" charset="0"/>
                  <a:cs typeface="Segoe UI Light" pitchFamily="34" charset="0"/>
                </a:rPr>
                <a:t>Гродненский государственный      университет имени Янки Купалы</a:t>
              </a:r>
            </a:p>
          </p:txBody>
        </p:sp>
        <p:pic>
          <p:nvPicPr>
            <p:cNvPr id="35" name="Picture 2">
              <a:extLst>
                <a:ext uri="{FF2B5EF4-FFF2-40B4-BE49-F238E27FC236}">
                  <a16:creationId xmlns="" xmlns:a16="http://schemas.microsoft.com/office/drawing/2014/main" id="{489E3F81-0D91-4CAA-9577-3A1985BB87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1" name="Заголовок 1"/>
          <p:cNvSpPr txBox="1">
            <a:spLocks/>
          </p:cNvSpPr>
          <p:nvPr/>
        </p:nvSpPr>
        <p:spPr>
          <a:xfrm>
            <a:off x="577910" y="121516"/>
            <a:ext cx="8277382" cy="522279"/>
          </a:xfrm>
          <a:prstGeom prst="rect">
            <a:avLst/>
          </a:prstGeom>
        </p:spPr>
        <p:txBody>
          <a:bodyPr vert="horz" lIns="81432" tIns="40716" rIns="81432" bIns="40716" rtlCol="0" anchor="ctr">
            <a:noAutofit/>
          </a:bodyPr>
          <a:lstStyle>
            <a:lvl1pPr algn="ctr" defTabSz="1027661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Инфраструктура инновационной деятельности</a:t>
            </a:r>
          </a:p>
        </p:txBody>
      </p:sp>
      <p:pic>
        <p:nvPicPr>
          <p:cNvPr id="38" name="Picture 5">
            <a:extLst>
              <a:ext uri="{FF2B5EF4-FFF2-40B4-BE49-F238E27FC236}">
                <a16:creationId xmlns="" xmlns:a16="http://schemas.microsoft.com/office/drawing/2014/main" id="{F9E89DEC-98F8-4F26-A734-881478116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B"/>
              </a:clrFrom>
              <a:clrTo>
                <a:srgbClr val="FFFF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5471" y="1340076"/>
            <a:ext cx="4261656" cy="3551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20">
            <a:extLst>
              <a:ext uri="{FF2B5EF4-FFF2-40B4-BE49-F238E27FC236}">
                <a16:creationId xmlns="" xmlns:a16="http://schemas.microsoft.com/office/drawing/2014/main" id="{C25740FC-9BAF-48B3-8A48-8538EC13E563}"/>
              </a:ext>
            </a:extLst>
          </p:cNvPr>
          <p:cNvGrpSpPr>
            <a:grpSpLocks/>
          </p:cNvGrpSpPr>
          <p:nvPr/>
        </p:nvGrpSpPr>
        <p:grpSpPr bwMode="auto">
          <a:xfrm>
            <a:off x="165862" y="1097076"/>
            <a:ext cx="6406675" cy="5551211"/>
            <a:chOff x="3964" y="2071"/>
            <a:chExt cx="2848" cy="514"/>
          </a:xfrm>
        </p:grpSpPr>
        <p:sp>
          <p:nvSpPr>
            <p:cNvPr id="41" name="AutoShape 21">
              <a:extLst>
                <a:ext uri="{FF2B5EF4-FFF2-40B4-BE49-F238E27FC236}">
                  <a16:creationId xmlns="" xmlns:a16="http://schemas.microsoft.com/office/drawing/2014/main" id="{5C2EDBE5-B7AD-4D2D-9FCC-6AB0213C827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64" y="2071"/>
              <a:ext cx="2848" cy="514"/>
            </a:xfrm>
            <a:prstGeom prst="roundRect">
              <a:avLst>
                <a:gd name="adj" fmla="val 4047"/>
              </a:avLst>
            </a:prstGeom>
            <a:solidFill>
              <a:srgbClr val="DDDDDD"/>
            </a:solidFill>
            <a:ln w="12700" algn="ctr">
              <a:solidFill>
                <a:srgbClr val="80808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2" name="AutoShape 22">
              <a:extLst>
                <a:ext uri="{FF2B5EF4-FFF2-40B4-BE49-F238E27FC236}">
                  <a16:creationId xmlns="" xmlns:a16="http://schemas.microsoft.com/office/drawing/2014/main" id="{A78D4736-C4E7-413F-980B-DB46EBDE96F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991" y="2076"/>
              <a:ext cx="2800" cy="67"/>
            </a:xfrm>
            <a:prstGeom prst="roundRect">
              <a:avLst>
                <a:gd name="adj" fmla="val 25582"/>
              </a:avLst>
            </a:pr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DDDDDD">
                    <a:alpha val="7000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rgbClr val="FFFFFF">
                        <a:gamma/>
                        <a:shade val="60000"/>
                        <a:invGamma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44" name="Picture 4">
            <a:extLst>
              <a:ext uri="{FF2B5EF4-FFF2-40B4-BE49-F238E27FC236}">
                <a16:creationId xmlns="" xmlns:a16="http://schemas.microsoft.com/office/drawing/2014/main" id="{B3158A5E-9A02-4CEB-9675-744A6B962E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2" b="98665" l="1128" r="91855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37651" y="869797"/>
            <a:ext cx="3053380" cy="3163177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Прямоугольник 44">
            <a:extLst>
              <a:ext uri="{FF2B5EF4-FFF2-40B4-BE49-F238E27FC236}">
                <a16:creationId xmlns="" xmlns:a16="http://schemas.microsoft.com/office/drawing/2014/main" id="{14C8AAB3-1511-4D81-A3EC-500D3C30ADEA}"/>
              </a:ext>
            </a:extLst>
          </p:cNvPr>
          <p:cNvSpPr/>
          <p:nvPr/>
        </p:nvSpPr>
        <p:spPr>
          <a:xfrm>
            <a:off x="2760452" y="1411688"/>
            <a:ext cx="3660354" cy="14865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Calibri"/>
              </a:rPr>
              <a:t>льготные условия для ведения инновационного бизнеса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Calibri"/>
              </a:rPr>
              <a:t>юридическое, бухгалтерское и консалтинговое сопровождение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Calibri"/>
              </a:rPr>
              <a:t>доступ к инвестициям на развитие бизнеса</a:t>
            </a:r>
          </a:p>
          <a:p>
            <a:pPr marL="177800" indent="-1778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latin typeface="Calibri"/>
              </a:rPr>
              <a:t>благоприятная бизнес-среда</a:t>
            </a:r>
          </a:p>
        </p:txBody>
      </p:sp>
      <p:pic>
        <p:nvPicPr>
          <p:cNvPr id="46" name="Picture 2" descr="https://rgazeta.by/files/image/2018/2018_November/tehnolab05.jpg">
            <a:extLst>
              <a:ext uri="{FF2B5EF4-FFF2-40B4-BE49-F238E27FC236}">
                <a16:creationId xmlns="" xmlns:a16="http://schemas.microsoft.com/office/drawing/2014/main" id="{2608C5F8-B3F8-428E-ADDE-768C665F8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5508" y="3625086"/>
            <a:ext cx="1706670" cy="1491996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6" descr="https://rgazeta.by/files/image/2018/2018_November/tehnolab02.jpg">
            <a:extLst>
              <a:ext uri="{FF2B5EF4-FFF2-40B4-BE49-F238E27FC236}">
                <a16:creationId xmlns="" xmlns:a16="http://schemas.microsoft.com/office/drawing/2014/main" id="{651CE15C-FFA8-4AB4-A96C-ED872E9C0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539" y="5248070"/>
            <a:ext cx="1715638" cy="1449989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https://www.sb.by/upload/iblock/191/191441242949ed19b0edac0ab21b4c63.jpg">
            <a:extLst>
              <a:ext uri="{FF2B5EF4-FFF2-40B4-BE49-F238E27FC236}">
                <a16:creationId xmlns="" xmlns:a16="http://schemas.microsoft.com/office/drawing/2014/main" id="{D7CBD43C-B459-4484-8668-34B6DF2E4E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76648" y="5241436"/>
            <a:ext cx="1980688" cy="1474821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0" descr="https://www.sb.by/upload/iblock/8e0/8e0f53b38b76728644a84170c2d7febe.jpg">
            <a:extLst>
              <a:ext uri="{FF2B5EF4-FFF2-40B4-BE49-F238E27FC236}">
                <a16:creationId xmlns="" xmlns:a16="http://schemas.microsoft.com/office/drawing/2014/main" id="{59C3DA12-F941-45A0-B1A5-F979724138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66407" y="3618718"/>
            <a:ext cx="1524152" cy="1504316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0" descr="t25">
            <a:extLst>
              <a:ext uri="{FF2B5EF4-FFF2-40B4-BE49-F238E27FC236}">
                <a16:creationId xmlns="" xmlns:a16="http://schemas.microsoft.com/office/drawing/2014/main" id="{F0F85291-35CC-48AF-8D5B-9F7E99C478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3667" y="5237928"/>
            <a:ext cx="1659174" cy="1474821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5" descr="https://www.sb.by/upload/iblock/eee/eee5f5b22d174c4d6949115666032b9c.jpg?1541506664">
            <a:extLst>
              <a:ext uri="{FF2B5EF4-FFF2-40B4-BE49-F238E27FC236}">
                <a16:creationId xmlns="" xmlns:a16="http://schemas.microsoft.com/office/drawing/2014/main" id="{448FA991-DF05-4A0E-B023-001BD77B6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1822" y="3620919"/>
            <a:ext cx="1678496" cy="1491996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IMG_3545">
            <a:extLst>
              <a:ext uri="{FF2B5EF4-FFF2-40B4-BE49-F238E27FC236}">
                <a16:creationId xmlns="" xmlns:a16="http://schemas.microsoft.com/office/drawing/2014/main" id="{15681897-BF0D-47F2-BB2C-784398F3D4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91823" y="5241277"/>
            <a:ext cx="1678496" cy="1451361"/>
          </a:xfrm>
          <a:prstGeom prst="rect">
            <a:avLst/>
          </a:prstGeom>
          <a:noFill/>
          <a:ln w="127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7" descr="https://www.sb.by/upload/resize_cache/slam.image/iblock/76f/855_2000_1/76f0d5ba870653dbd5e737d978bae270.jpg">
            <a:extLst>
              <a:ext uri="{FF2B5EF4-FFF2-40B4-BE49-F238E27FC236}">
                <a16:creationId xmlns="" xmlns:a16="http://schemas.microsoft.com/office/drawing/2014/main" id="{9BB05154-4516-4765-9900-CFE633CAB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28653" y="5733567"/>
            <a:ext cx="1320459" cy="983204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9" descr="https://qr.grsu.by/cache/widgetkit/gallery/3499/IMG_8964-2239e08949.jpg">
            <a:extLst>
              <a:ext uri="{FF2B5EF4-FFF2-40B4-BE49-F238E27FC236}">
                <a16:creationId xmlns="" xmlns:a16="http://schemas.microsoft.com/office/drawing/2014/main" id="{DB898B1B-83C4-47AD-900C-CE6E11302D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01" y="4120501"/>
            <a:ext cx="1668808" cy="1483385"/>
          </a:xfrm>
          <a:prstGeom prst="rect">
            <a:avLst/>
          </a:prstGeom>
          <a:ln w="6350"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5">
            <a:extLst>
              <a:ext uri="{FF2B5EF4-FFF2-40B4-BE49-F238E27FC236}">
                <a16:creationId xmlns="" xmlns:a16="http://schemas.microsoft.com/office/drawing/2014/main" id="{2AD4F8AF-00C3-4E2E-A6E0-CC16278F8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6890" y="3630541"/>
            <a:ext cx="1777902" cy="1479029"/>
          </a:xfrm>
          <a:prstGeom prst="rect">
            <a:avLst/>
          </a:prstGeom>
          <a:ln w="6350">
            <a:solidFill>
              <a:schemeClr val="tx1"/>
            </a:solidFill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Прямоугольник: скругленные углы 4">
            <a:extLst>
              <a:ext uri="{FF2B5EF4-FFF2-40B4-BE49-F238E27FC236}">
                <a16:creationId xmlns="" xmlns:a16="http://schemas.microsoft.com/office/drawing/2014/main" id="{A2A647B3-19E2-4F9B-9574-C65D47298DC5}"/>
              </a:ext>
            </a:extLst>
          </p:cNvPr>
          <p:cNvSpPr/>
          <p:nvPr/>
        </p:nvSpPr>
        <p:spPr>
          <a:xfrm>
            <a:off x="2091825" y="989166"/>
            <a:ext cx="4156459" cy="372755"/>
          </a:xfrm>
          <a:prstGeom prst="roundRect">
            <a:avLst>
              <a:gd name="adj" fmla="val 2222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9D647321-FE2B-439F-AAD6-40D753FFC977}"/>
              </a:ext>
            </a:extLst>
          </p:cNvPr>
          <p:cNvSpPr txBox="1"/>
          <p:nvPr/>
        </p:nvSpPr>
        <p:spPr>
          <a:xfrm>
            <a:off x="1705159" y="877281"/>
            <a:ext cx="4543125" cy="40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ru-RU" sz="2400" dirty="0">
                <a:latin typeface="Impact" pitchFamily="34" charset="0"/>
              </a:rPr>
              <a:t>Научно-технологический парк</a:t>
            </a:r>
          </a:p>
        </p:txBody>
      </p:sp>
    </p:spTree>
    <p:extLst>
      <p:ext uri="{BB962C8B-B14F-4D97-AF65-F5344CB8AC3E}">
        <p14:creationId xmlns:p14="http://schemas.microsoft.com/office/powerpoint/2010/main" val="18730975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38799118-8529-454C-963A-1E5622BC9459}"/>
              </a:ext>
            </a:extLst>
          </p:cNvPr>
          <p:cNvGrpSpPr/>
          <p:nvPr/>
        </p:nvGrpSpPr>
        <p:grpSpPr>
          <a:xfrm rot="15109797">
            <a:off x="6417803" y="4686311"/>
            <a:ext cx="4399371" cy="4343374"/>
            <a:chOff x="-1626523" y="1882673"/>
            <a:chExt cx="4399371" cy="3092653"/>
          </a:xfrm>
        </p:grpSpPr>
        <p:sp>
          <p:nvSpPr>
            <p:cNvPr id="30" name="Дуга 29">
              <a:extLst>
                <a:ext uri="{FF2B5EF4-FFF2-40B4-BE49-F238E27FC236}">
                  <a16:creationId xmlns:a16="http://schemas.microsoft.com/office/drawing/2014/main" xmlns="" id="{4D832E7F-60C1-4E65-8013-B14316C896B1}"/>
                </a:ext>
              </a:extLst>
            </p:cNvPr>
            <p:cNvSpPr/>
            <p:nvPr/>
          </p:nvSpPr>
          <p:spPr>
            <a:xfrm>
              <a:off x="-1626523" y="1882673"/>
              <a:ext cx="4247465" cy="3092653"/>
            </a:xfrm>
            <a:prstGeom prst="arc">
              <a:avLst>
                <a:gd name="adj1" fmla="val 13531047"/>
                <a:gd name="adj2" fmla="val 8012642"/>
              </a:avLst>
            </a:prstGeom>
            <a:ln w="31750" cmpd="thickThin">
              <a:gradFill flip="none" rotWithShape="1">
                <a:gsLst>
                  <a:gs pos="0">
                    <a:schemeClr val="bg1">
                      <a:lumMod val="5000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  <a:effectLst>
              <a:outerShdw blurRad="50800" dist="38100" algn="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Дуга 30">
              <a:extLst>
                <a:ext uri="{FF2B5EF4-FFF2-40B4-BE49-F238E27FC236}">
                  <a16:creationId xmlns:a16="http://schemas.microsoft.com/office/drawing/2014/main" xmlns="" id="{8B25CF39-0C21-4C33-ACE8-0D3ACD88A25A}"/>
                </a:ext>
              </a:extLst>
            </p:cNvPr>
            <p:cNvSpPr/>
            <p:nvPr/>
          </p:nvSpPr>
          <p:spPr>
            <a:xfrm>
              <a:off x="-1331609" y="2134808"/>
              <a:ext cx="4104456" cy="2685629"/>
            </a:xfrm>
            <a:prstGeom prst="arc">
              <a:avLst>
                <a:gd name="adj1" fmla="val 12995569"/>
                <a:gd name="adj2" fmla="val 6123401"/>
              </a:avLst>
            </a:prstGeom>
            <a:ln w="9525" cmpd="sng">
              <a:gradFill flip="none" rotWithShape="1">
                <a:gsLst>
                  <a:gs pos="0">
                    <a:schemeClr val="bg1">
                      <a:lumMod val="75000"/>
                    </a:schemeClr>
                  </a:gs>
                  <a:gs pos="100000">
                    <a:schemeClr val="bg1"/>
                  </a:gs>
                </a:gsLst>
                <a:lin ang="10800000" scaled="1"/>
                <a:tileRect/>
              </a:gradFill>
            </a:ln>
            <a:effectLst>
              <a:outerShdw blurRad="50800" dist="38100" algn="l" rotWithShape="0">
                <a:schemeClr val="bg1">
                  <a:lumMod val="50000"/>
                  <a:alpha val="40000"/>
                </a:scheme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809F501A-D29E-406A-82EB-A9315566C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8" b="97125" l="10000" r="99188">
                        <a14:foregroundMark x1="43250" y1="10942" x2="49063" y2="9345"/>
                        <a14:foregroundMark x1="51188" y1="38179" x2="49500" y2="45048"/>
                        <a14:foregroundMark x1="42813" y1="47764" x2="37813" y2="67492"/>
                        <a14:foregroundMark x1="37375" y1="40256" x2="36125" y2="45607"/>
                        <a14:foregroundMark x1="44500" y1="82428" x2="44500" y2="87700"/>
                        <a14:foregroundMark x1="30750" y1="95208" x2="52312" y2="95527"/>
                        <a14:foregroundMark x1="52312" y1="95527" x2="77188" y2="94329"/>
                        <a14:foregroundMark x1="77188" y1="94329" x2="92875" y2="94649"/>
                        <a14:foregroundMark x1="61187" y1="97364" x2="72438" y2="97364"/>
                        <a14:foregroundMark x1="95375" y1="51438" x2="97938" y2="96805"/>
                        <a14:foregroundMark x1="94563" y1="46645" x2="99188" y2="49840"/>
                        <a14:foregroundMark x1="64125" y1="51997" x2="65375" y2="50399"/>
                        <a14:foregroundMark x1="44500" y1="7188" x2="50313" y2="1038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618" y="4766950"/>
            <a:ext cx="2672385" cy="209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-115200" y="-92546"/>
            <a:ext cx="9259200" cy="6905922"/>
            <a:chOff x="-115200" y="-92546"/>
            <a:chExt cx="9259200" cy="6905922"/>
          </a:xfrm>
        </p:grpSpPr>
        <p:sp>
          <p:nvSpPr>
            <p:cNvPr id="17" name="Прямоугольник 16"/>
            <p:cNvSpPr/>
            <p:nvPr/>
          </p:nvSpPr>
          <p:spPr>
            <a:xfrm>
              <a:off x="0" y="0"/>
              <a:ext cx="9144000" cy="627534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9" tIns="34295" rIns="68589" bIns="34295" spcCol="0" rtlCol="0" anchor="ctr"/>
            <a:lstStyle/>
            <a:p>
              <a:pPr algn="ctr"/>
              <a:endParaRPr lang="ru-RU"/>
            </a:p>
          </p:txBody>
        </p:sp>
        <p:pic>
          <p:nvPicPr>
            <p:cNvPr id="18" name="Picture 18" descr="https://i.ya-webdesign.com/images/light-burst-png-2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8305342">
              <a:off x="7516484" y="220561"/>
              <a:ext cx="683568" cy="1167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9" name="Группа 18"/>
            <p:cNvGrpSpPr/>
            <p:nvPr/>
          </p:nvGrpSpPr>
          <p:grpSpPr>
            <a:xfrm>
              <a:off x="0" y="6561376"/>
              <a:ext cx="9143999" cy="252000"/>
              <a:chOff x="0" y="6561376"/>
              <a:chExt cx="9143999" cy="252000"/>
            </a:xfrm>
          </p:grpSpPr>
          <p:pic>
            <p:nvPicPr>
              <p:cNvPr id="24" name="Picture 2" descr="Купить Расписание ГРГУ — Microsoft Store (ru-BY)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7000" b="96333" l="2000" r="95000">
                            <a14:foregroundMark x1="20000" y1="17333" x2="56667" y2="46667"/>
                            <a14:foregroundMark x1="84667" y1="17000" x2="37000" y2="62000"/>
                            <a14:foregroundMark x1="19000" y1="19000" x2="76333" y2="19667"/>
                            <a14:foregroundMark x1="13667" y1="15000" x2="33667" y2="45000"/>
                            <a14:foregroundMark x1="31333" y1="53333" x2="43333" y2="73667"/>
                            <a14:foregroundMark x1="45333" y1="76667" x2="77667" y2="29000"/>
                            <a14:foregroundMark x1="36000" y1="30667" x2="74333" y2="33667"/>
                          </a14:backgroundRemoval>
                        </a14:imgEffect>
                        <a14:imgEffect>
                          <a14:sharpenSoften amount="50000"/>
                        </a14:imgEffect>
                        <a14:imgEffect>
                          <a14:colorTemperature colorTemp="112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02800" y="6561376"/>
                <a:ext cx="252000" cy="252000"/>
              </a:xfrm>
              <a:prstGeom prst="rect">
                <a:avLst/>
              </a:prstGeom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24"/>
              <p:cNvSpPr txBox="1"/>
              <p:nvPr/>
            </p:nvSpPr>
            <p:spPr>
              <a:xfrm>
                <a:off x="0" y="6597932"/>
                <a:ext cx="914399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dirty="0">
                    <a:solidFill>
                      <a:srgbClr val="002060"/>
                    </a:solidFill>
                    <a:latin typeface="Segoe UI Light" pitchFamily="34" charset="0"/>
                    <a:cs typeface="Segoe UI Light" pitchFamily="34" charset="0"/>
                  </a:rPr>
                  <a:t>Гродненский государственный      университет имени Янки Купалы</a:t>
                </a:r>
              </a:p>
            </p:txBody>
          </p:sp>
        </p:grpSp>
        <p:grpSp>
          <p:nvGrpSpPr>
            <p:cNvPr id="20" name="Group 5">
              <a:extLst>
                <a:ext uri="{FF2B5EF4-FFF2-40B4-BE49-F238E27FC236}">
                  <a16:creationId xmlns:a16="http://schemas.microsoft.com/office/drawing/2014/main" xmlns="" id="{0BF1F2F7-8FF3-4E60-9DF8-887CDC2C8F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115200" y="-92546"/>
              <a:ext cx="538561" cy="529552"/>
              <a:chOff x="6078537" y="908720"/>
              <a:chExt cx="1272355" cy="1251397"/>
            </a:xfrm>
          </p:grpSpPr>
          <p:sp>
            <p:nvSpPr>
              <p:cNvPr id="22" name="Freeform 11">
                <a:extLst>
                  <a:ext uri="{FF2B5EF4-FFF2-40B4-BE49-F238E27FC236}">
                    <a16:creationId xmlns:a16="http://schemas.microsoft.com/office/drawing/2014/main" xmlns="" id="{C25AE1BE-CE6A-4F23-B40C-62163D67B7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8537" y="908720"/>
                <a:ext cx="1272355" cy="1231106"/>
              </a:xfrm>
              <a:custGeom>
                <a:avLst/>
                <a:gdLst>
                  <a:gd name="T0" fmla="*/ 982 w 2202"/>
                  <a:gd name="T1" fmla="*/ 2132 h 2137"/>
                  <a:gd name="T2" fmla="*/ 861 w 2202"/>
                  <a:gd name="T3" fmla="*/ 2137 h 2137"/>
                  <a:gd name="T4" fmla="*/ 212 w 2202"/>
                  <a:gd name="T5" fmla="*/ 1777 h 2137"/>
                  <a:gd name="T6" fmla="*/ 0 w 2202"/>
                  <a:gd name="T7" fmla="*/ 1134 h 2137"/>
                  <a:gd name="T8" fmla="*/ 4 w 2202"/>
                  <a:gd name="T9" fmla="*/ 1039 h 2137"/>
                  <a:gd name="T10" fmla="*/ 6 w 2202"/>
                  <a:gd name="T11" fmla="*/ 1025 h 2137"/>
                  <a:gd name="T12" fmla="*/ 10 w 2202"/>
                  <a:gd name="T13" fmla="*/ 983 h 2137"/>
                  <a:gd name="T14" fmla="*/ 20 w 2202"/>
                  <a:gd name="T15" fmla="*/ 930 h 2137"/>
                  <a:gd name="T16" fmla="*/ 23 w 2202"/>
                  <a:gd name="T17" fmla="*/ 912 h 2137"/>
                  <a:gd name="T18" fmla="*/ 478 w 2202"/>
                  <a:gd name="T19" fmla="*/ 218 h 2137"/>
                  <a:gd name="T20" fmla="*/ 1249 w 2202"/>
                  <a:gd name="T21" fmla="*/ 8 h 2137"/>
                  <a:gd name="T22" fmla="*/ 1345 w 2202"/>
                  <a:gd name="T23" fmla="*/ 21 h 2137"/>
                  <a:gd name="T24" fmla="*/ 1400 w 2202"/>
                  <a:gd name="T25" fmla="*/ 32 h 2137"/>
                  <a:gd name="T26" fmla="*/ 1416 w 2202"/>
                  <a:gd name="T27" fmla="*/ 36 h 2137"/>
                  <a:gd name="T28" fmla="*/ 1496 w 2202"/>
                  <a:gd name="T29" fmla="*/ 60 h 2137"/>
                  <a:gd name="T30" fmla="*/ 1525 w 2202"/>
                  <a:gd name="T31" fmla="*/ 69 h 2137"/>
                  <a:gd name="T32" fmla="*/ 1586 w 2202"/>
                  <a:gd name="T33" fmla="*/ 94 h 2137"/>
                  <a:gd name="T34" fmla="*/ 1669 w 2202"/>
                  <a:gd name="T35" fmla="*/ 134 h 2137"/>
                  <a:gd name="T36" fmla="*/ 1721 w 2202"/>
                  <a:gd name="T37" fmla="*/ 164 h 2137"/>
                  <a:gd name="T38" fmla="*/ 2132 w 2202"/>
                  <a:gd name="T39" fmla="*/ 641 h 2137"/>
                  <a:gd name="T40" fmla="*/ 2114 w 2202"/>
                  <a:gd name="T41" fmla="*/ 1338 h 2137"/>
                  <a:gd name="T42" fmla="*/ 2086 w 2202"/>
                  <a:gd name="T43" fmla="*/ 1382 h 2137"/>
                  <a:gd name="T44" fmla="*/ 2072 w 2202"/>
                  <a:gd name="T45" fmla="*/ 1333 h 2137"/>
                  <a:gd name="T46" fmla="*/ 1781 w 2202"/>
                  <a:gd name="T47" fmla="*/ 867 h 2137"/>
                  <a:gd name="T48" fmla="*/ 1449 w 2202"/>
                  <a:gd name="T49" fmla="*/ 697 h 2137"/>
                  <a:gd name="T50" fmla="*/ 1420 w 2202"/>
                  <a:gd name="T51" fmla="*/ 691 h 2137"/>
                  <a:gd name="T52" fmla="*/ 1375 w 2202"/>
                  <a:gd name="T53" fmla="*/ 685 h 2137"/>
                  <a:gd name="T54" fmla="*/ 1357 w 2202"/>
                  <a:gd name="T55" fmla="*/ 683 h 2137"/>
                  <a:gd name="T56" fmla="*/ 1338 w 2202"/>
                  <a:gd name="T57" fmla="*/ 682 h 2137"/>
                  <a:gd name="T58" fmla="*/ 1291 w 2202"/>
                  <a:gd name="T59" fmla="*/ 678 h 2137"/>
                  <a:gd name="T60" fmla="*/ 1292 w 2202"/>
                  <a:gd name="T61" fmla="*/ 679 h 2137"/>
                  <a:gd name="T62" fmla="*/ 1255 w 2202"/>
                  <a:gd name="T63" fmla="*/ 680 h 2137"/>
                  <a:gd name="T64" fmla="*/ 1109 w 2202"/>
                  <a:gd name="T65" fmla="*/ 703 h 2137"/>
                  <a:gd name="T66" fmla="*/ 733 w 2202"/>
                  <a:gd name="T67" fmla="*/ 971 h 2137"/>
                  <a:gd name="T68" fmla="*/ 662 w 2202"/>
                  <a:gd name="T69" fmla="*/ 1103 h 2137"/>
                  <a:gd name="T70" fmla="*/ 660 w 2202"/>
                  <a:gd name="T71" fmla="*/ 1107 h 2137"/>
                  <a:gd name="T72" fmla="*/ 650 w 2202"/>
                  <a:gd name="T73" fmla="*/ 1142 h 2137"/>
                  <a:gd name="T74" fmla="*/ 648 w 2202"/>
                  <a:gd name="T75" fmla="*/ 1144 h 2137"/>
                  <a:gd name="T76" fmla="*/ 640 w 2202"/>
                  <a:gd name="T77" fmla="*/ 1174 h 2137"/>
                  <a:gd name="T78" fmla="*/ 670 w 2202"/>
                  <a:gd name="T79" fmla="*/ 1661 h 2137"/>
                  <a:gd name="T80" fmla="*/ 943 w 2202"/>
                  <a:gd name="T81" fmla="*/ 2028 h 2137"/>
                  <a:gd name="T82" fmla="*/ 996 w 2202"/>
                  <a:gd name="T83" fmla="*/ 2071 h 2137"/>
                  <a:gd name="T84" fmla="*/ 1058 w 2202"/>
                  <a:gd name="T85" fmla="*/ 2114 h 2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202" h="2137">
                    <a:moveTo>
                      <a:pt x="1060" y="2116"/>
                    </a:moveTo>
                    <a:cubicBezTo>
                      <a:pt x="1060" y="2116"/>
                      <a:pt x="1043" y="2121"/>
                      <a:pt x="1010" y="2128"/>
                    </a:cubicBezTo>
                    <a:cubicBezTo>
                      <a:pt x="1002" y="2129"/>
                      <a:pt x="992" y="2131"/>
                      <a:pt x="982" y="2132"/>
                    </a:cubicBezTo>
                    <a:cubicBezTo>
                      <a:pt x="971" y="2133"/>
                      <a:pt x="959" y="2135"/>
                      <a:pt x="947" y="2135"/>
                    </a:cubicBezTo>
                    <a:cubicBezTo>
                      <a:pt x="935" y="2136"/>
                      <a:pt x="921" y="2137"/>
                      <a:pt x="907" y="2137"/>
                    </a:cubicBezTo>
                    <a:cubicBezTo>
                      <a:pt x="892" y="2137"/>
                      <a:pt x="877" y="2137"/>
                      <a:pt x="861" y="2137"/>
                    </a:cubicBezTo>
                    <a:cubicBezTo>
                      <a:pt x="795" y="2134"/>
                      <a:pt x="715" y="2120"/>
                      <a:pt x="625" y="2087"/>
                    </a:cubicBezTo>
                    <a:cubicBezTo>
                      <a:pt x="536" y="2055"/>
                      <a:pt x="438" y="2000"/>
                      <a:pt x="344" y="1920"/>
                    </a:cubicBezTo>
                    <a:cubicBezTo>
                      <a:pt x="298" y="1879"/>
                      <a:pt x="253" y="1831"/>
                      <a:pt x="212" y="1777"/>
                    </a:cubicBezTo>
                    <a:cubicBezTo>
                      <a:pt x="170" y="1723"/>
                      <a:pt x="133" y="1662"/>
                      <a:pt x="101" y="1595"/>
                    </a:cubicBezTo>
                    <a:cubicBezTo>
                      <a:pt x="69" y="1528"/>
                      <a:pt x="43" y="1455"/>
                      <a:pt x="26" y="1377"/>
                    </a:cubicBezTo>
                    <a:cubicBezTo>
                      <a:pt x="9" y="1299"/>
                      <a:pt x="0" y="1217"/>
                      <a:pt x="0" y="1134"/>
                    </a:cubicBezTo>
                    <a:cubicBezTo>
                      <a:pt x="0" y="1123"/>
                      <a:pt x="0" y="1113"/>
                      <a:pt x="0" y="1102"/>
                    </a:cubicBezTo>
                    <a:cubicBezTo>
                      <a:pt x="1" y="1092"/>
                      <a:pt x="2" y="1081"/>
                      <a:pt x="2" y="1071"/>
                    </a:cubicBezTo>
                    <a:cubicBezTo>
                      <a:pt x="3" y="1060"/>
                      <a:pt x="4" y="1050"/>
                      <a:pt x="4" y="1039"/>
                    </a:cubicBezTo>
                    <a:cubicBezTo>
                      <a:pt x="5" y="1037"/>
                      <a:pt x="5" y="1037"/>
                      <a:pt x="5" y="1037"/>
                    </a:cubicBezTo>
                    <a:cubicBezTo>
                      <a:pt x="7" y="1020"/>
                      <a:pt x="5" y="1032"/>
                      <a:pt x="6" y="1027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7" y="1019"/>
                      <a:pt x="7" y="1019"/>
                      <a:pt x="7" y="1019"/>
                    </a:cubicBezTo>
                    <a:cubicBezTo>
                      <a:pt x="8" y="1007"/>
                      <a:pt x="8" y="1007"/>
                      <a:pt x="8" y="1007"/>
                    </a:cubicBezTo>
                    <a:cubicBezTo>
                      <a:pt x="9" y="999"/>
                      <a:pt x="10" y="991"/>
                      <a:pt x="10" y="983"/>
                    </a:cubicBezTo>
                    <a:cubicBezTo>
                      <a:pt x="13" y="966"/>
                      <a:pt x="13" y="966"/>
                      <a:pt x="13" y="966"/>
                    </a:cubicBezTo>
                    <a:cubicBezTo>
                      <a:pt x="17" y="948"/>
                      <a:pt x="17" y="948"/>
                      <a:pt x="17" y="948"/>
                    </a:cubicBezTo>
                    <a:cubicBezTo>
                      <a:pt x="20" y="930"/>
                      <a:pt x="20" y="930"/>
                      <a:pt x="20" y="930"/>
                    </a:cubicBezTo>
                    <a:cubicBezTo>
                      <a:pt x="22" y="920"/>
                      <a:pt x="22" y="920"/>
                      <a:pt x="22" y="920"/>
                    </a:cubicBezTo>
                    <a:cubicBezTo>
                      <a:pt x="23" y="916"/>
                      <a:pt x="23" y="916"/>
                      <a:pt x="23" y="916"/>
                    </a:cubicBezTo>
                    <a:cubicBezTo>
                      <a:pt x="23" y="914"/>
                      <a:pt x="23" y="913"/>
                      <a:pt x="23" y="912"/>
                    </a:cubicBezTo>
                    <a:cubicBezTo>
                      <a:pt x="26" y="901"/>
                      <a:pt x="28" y="890"/>
                      <a:pt x="31" y="880"/>
                    </a:cubicBezTo>
                    <a:cubicBezTo>
                      <a:pt x="51" y="795"/>
                      <a:pt x="82" y="710"/>
                      <a:pt x="123" y="630"/>
                    </a:cubicBezTo>
                    <a:cubicBezTo>
                      <a:pt x="205" y="469"/>
                      <a:pt x="329" y="326"/>
                      <a:pt x="478" y="218"/>
                    </a:cubicBezTo>
                    <a:cubicBezTo>
                      <a:pt x="553" y="165"/>
                      <a:pt x="634" y="120"/>
                      <a:pt x="719" y="86"/>
                    </a:cubicBezTo>
                    <a:cubicBezTo>
                      <a:pt x="804" y="52"/>
                      <a:pt x="893" y="27"/>
                      <a:pt x="982" y="15"/>
                    </a:cubicBezTo>
                    <a:cubicBezTo>
                      <a:pt x="1072" y="2"/>
                      <a:pt x="1162" y="0"/>
                      <a:pt x="1249" y="8"/>
                    </a:cubicBezTo>
                    <a:cubicBezTo>
                      <a:pt x="1259" y="9"/>
                      <a:pt x="1270" y="10"/>
                      <a:pt x="1281" y="11"/>
                    </a:cubicBezTo>
                    <a:cubicBezTo>
                      <a:pt x="1292" y="13"/>
                      <a:pt x="1303" y="14"/>
                      <a:pt x="1313" y="16"/>
                    </a:cubicBezTo>
                    <a:cubicBezTo>
                      <a:pt x="1324" y="17"/>
                      <a:pt x="1335" y="19"/>
                      <a:pt x="1345" y="21"/>
                    </a:cubicBezTo>
                    <a:cubicBezTo>
                      <a:pt x="1356" y="23"/>
                      <a:pt x="1366" y="25"/>
                      <a:pt x="1377" y="27"/>
                    </a:cubicBezTo>
                    <a:cubicBezTo>
                      <a:pt x="1392" y="31"/>
                      <a:pt x="1392" y="31"/>
                      <a:pt x="1392" y="31"/>
                    </a:cubicBezTo>
                    <a:cubicBezTo>
                      <a:pt x="1400" y="32"/>
                      <a:pt x="1400" y="32"/>
                      <a:pt x="1400" y="32"/>
                    </a:cubicBezTo>
                    <a:cubicBezTo>
                      <a:pt x="1404" y="33"/>
                      <a:pt x="1404" y="33"/>
                      <a:pt x="1404" y="33"/>
                    </a:cubicBezTo>
                    <a:cubicBezTo>
                      <a:pt x="1408" y="34"/>
                      <a:pt x="1397" y="32"/>
                      <a:pt x="1414" y="35"/>
                    </a:cubicBezTo>
                    <a:cubicBezTo>
                      <a:pt x="1416" y="36"/>
                      <a:pt x="1416" y="36"/>
                      <a:pt x="1416" y="36"/>
                    </a:cubicBezTo>
                    <a:cubicBezTo>
                      <a:pt x="1423" y="38"/>
                      <a:pt x="1431" y="40"/>
                      <a:pt x="1438" y="42"/>
                    </a:cubicBezTo>
                    <a:cubicBezTo>
                      <a:pt x="1446" y="45"/>
                      <a:pt x="1454" y="47"/>
                      <a:pt x="1462" y="49"/>
                    </a:cubicBezTo>
                    <a:cubicBezTo>
                      <a:pt x="1473" y="53"/>
                      <a:pt x="1484" y="56"/>
                      <a:pt x="1496" y="60"/>
                    </a:cubicBezTo>
                    <a:cubicBezTo>
                      <a:pt x="1513" y="65"/>
                      <a:pt x="1513" y="65"/>
                      <a:pt x="1513" y="65"/>
                    </a:cubicBezTo>
                    <a:cubicBezTo>
                      <a:pt x="1521" y="68"/>
                      <a:pt x="1521" y="68"/>
                      <a:pt x="1521" y="68"/>
                    </a:cubicBezTo>
                    <a:cubicBezTo>
                      <a:pt x="1525" y="69"/>
                      <a:pt x="1525" y="69"/>
                      <a:pt x="1525" y="69"/>
                    </a:cubicBezTo>
                    <a:cubicBezTo>
                      <a:pt x="1529" y="71"/>
                      <a:pt x="1529" y="71"/>
                      <a:pt x="1529" y="71"/>
                    </a:cubicBezTo>
                    <a:cubicBezTo>
                      <a:pt x="1538" y="75"/>
                      <a:pt x="1548" y="78"/>
                      <a:pt x="1558" y="82"/>
                    </a:cubicBezTo>
                    <a:cubicBezTo>
                      <a:pt x="1567" y="86"/>
                      <a:pt x="1577" y="90"/>
                      <a:pt x="1586" y="94"/>
                    </a:cubicBezTo>
                    <a:cubicBezTo>
                      <a:pt x="1596" y="98"/>
                      <a:pt x="1605" y="102"/>
                      <a:pt x="1615" y="107"/>
                    </a:cubicBezTo>
                    <a:cubicBezTo>
                      <a:pt x="1624" y="111"/>
                      <a:pt x="1633" y="115"/>
                      <a:pt x="1642" y="120"/>
                    </a:cubicBezTo>
                    <a:cubicBezTo>
                      <a:pt x="1651" y="124"/>
                      <a:pt x="1660" y="129"/>
                      <a:pt x="1669" y="134"/>
                    </a:cubicBezTo>
                    <a:cubicBezTo>
                      <a:pt x="1682" y="141"/>
                      <a:pt x="1682" y="141"/>
                      <a:pt x="1682" y="141"/>
                    </a:cubicBezTo>
                    <a:cubicBezTo>
                      <a:pt x="1687" y="143"/>
                      <a:pt x="1691" y="146"/>
                      <a:pt x="1696" y="148"/>
                    </a:cubicBezTo>
                    <a:cubicBezTo>
                      <a:pt x="1704" y="154"/>
                      <a:pt x="1713" y="159"/>
                      <a:pt x="1721" y="164"/>
                    </a:cubicBezTo>
                    <a:cubicBezTo>
                      <a:pt x="1789" y="205"/>
                      <a:pt x="1850" y="253"/>
                      <a:pt x="1904" y="305"/>
                    </a:cubicBezTo>
                    <a:cubicBezTo>
                      <a:pt x="1957" y="357"/>
                      <a:pt x="2002" y="412"/>
                      <a:pt x="2040" y="469"/>
                    </a:cubicBezTo>
                    <a:cubicBezTo>
                      <a:pt x="2078" y="526"/>
                      <a:pt x="2109" y="584"/>
                      <a:pt x="2132" y="641"/>
                    </a:cubicBezTo>
                    <a:cubicBezTo>
                      <a:pt x="2179" y="755"/>
                      <a:pt x="2198" y="865"/>
                      <a:pt x="2200" y="961"/>
                    </a:cubicBezTo>
                    <a:cubicBezTo>
                      <a:pt x="2202" y="1057"/>
                      <a:pt x="2189" y="1137"/>
                      <a:pt x="2171" y="1200"/>
                    </a:cubicBezTo>
                    <a:cubicBezTo>
                      <a:pt x="2152" y="1263"/>
                      <a:pt x="2130" y="1308"/>
                      <a:pt x="2114" y="1338"/>
                    </a:cubicBezTo>
                    <a:cubicBezTo>
                      <a:pt x="2105" y="1353"/>
                      <a:pt x="2098" y="1364"/>
                      <a:pt x="2094" y="1371"/>
                    </a:cubicBezTo>
                    <a:cubicBezTo>
                      <a:pt x="2091" y="1375"/>
                      <a:pt x="2089" y="1378"/>
                      <a:pt x="2088" y="1380"/>
                    </a:cubicBezTo>
                    <a:cubicBezTo>
                      <a:pt x="2087" y="1382"/>
                      <a:pt x="2086" y="1382"/>
                      <a:pt x="2086" y="1382"/>
                    </a:cubicBezTo>
                    <a:cubicBezTo>
                      <a:pt x="2086" y="1382"/>
                      <a:pt x="2086" y="1381"/>
                      <a:pt x="2085" y="1379"/>
                    </a:cubicBezTo>
                    <a:cubicBezTo>
                      <a:pt x="2085" y="1377"/>
                      <a:pt x="2084" y="1374"/>
                      <a:pt x="2083" y="1370"/>
                    </a:cubicBezTo>
                    <a:cubicBezTo>
                      <a:pt x="2080" y="1361"/>
                      <a:pt x="2077" y="1349"/>
                      <a:pt x="2072" y="1333"/>
                    </a:cubicBezTo>
                    <a:cubicBezTo>
                      <a:pt x="2062" y="1302"/>
                      <a:pt x="2048" y="1257"/>
                      <a:pt x="2025" y="1205"/>
                    </a:cubicBezTo>
                    <a:cubicBezTo>
                      <a:pt x="2003" y="1153"/>
                      <a:pt x="1972" y="1094"/>
                      <a:pt x="1932" y="1035"/>
                    </a:cubicBezTo>
                    <a:cubicBezTo>
                      <a:pt x="1892" y="977"/>
                      <a:pt x="1841" y="918"/>
                      <a:pt x="1781" y="867"/>
                    </a:cubicBezTo>
                    <a:cubicBezTo>
                      <a:pt x="1721" y="816"/>
                      <a:pt x="1652" y="771"/>
                      <a:pt x="1578" y="739"/>
                    </a:cubicBezTo>
                    <a:cubicBezTo>
                      <a:pt x="1541" y="723"/>
                      <a:pt x="1503" y="711"/>
                      <a:pt x="1464" y="701"/>
                    </a:cubicBezTo>
                    <a:cubicBezTo>
                      <a:pt x="1459" y="700"/>
                      <a:pt x="1454" y="698"/>
                      <a:pt x="1449" y="697"/>
                    </a:cubicBezTo>
                    <a:cubicBezTo>
                      <a:pt x="1447" y="697"/>
                      <a:pt x="1444" y="696"/>
                      <a:pt x="1442" y="696"/>
                    </a:cubicBezTo>
                    <a:cubicBezTo>
                      <a:pt x="1434" y="694"/>
                      <a:pt x="1434" y="694"/>
                      <a:pt x="1434" y="694"/>
                    </a:cubicBezTo>
                    <a:cubicBezTo>
                      <a:pt x="1430" y="693"/>
                      <a:pt x="1425" y="692"/>
                      <a:pt x="1420" y="691"/>
                    </a:cubicBezTo>
                    <a:cubicBezTo>
                      <a:pt x="1415" y="690"/>
                      <a:pt x="1410" y="690"/>
                      <a:pt x="1405" y="689"/>
                    </a:cubicBezTo>
                    <a:cubicBezTo>
                      <a:pt x="1400" y="688"/>
                      <a:pt x="1395" y="687"/>
                      <a:pt x="1390" y="686"/>
                    </a:cubicBezTo>
                    <a:cubicBezTo>
                      <a:pt x="1385" y="686"/>
                      <a:pt x="1380" y="685"/>
                      <a:pt x="1375" y="685"/>
                    </a:cubicBezTo>
                    <a:cubicBezTo>
                      <a:pt x="1370" y="684"/>
                      <a:pt x="1365" y="683"/>
                      <a:pt x="1360" y="683"/>
                    </a:cubicBezTo>
                    <a:cubicBezTo>
                      <a:pt x="1358" y="683"/>
                      <a:pt x="1358" y="683"/>
                      <a:pt x="1358" y="683"/>
                    </a:cubicBezTo>
                    <a:cubicBezTo>
                      <a:pt x="1357" y="683"/>
                      <a:pt x="1357" y="683"/>
                      <a:pt x="1357" y="683"/>
                    </a:cubicBezTo>
                    <a:cubicBezTo>
                      <a:pt x="1354" y="683"/>
                      <a:pt x="1354" y="683"/>
                      <a:pt x="1354" y="683"/>
                    </a:cubicBezTo>
                    <a:cubicBezTo>
                      <a:pt x="1349" y="683"/>
                      <a:pt x="1349" y="683"/>
                      <a:pt x="1349" y="683"/>
                    </a:cubicBezTo>
                    <a:cubicBezTo>
                      <a:pt x="1345" y="683"/>
                      <a:pt x="1341" y="682"/>
                      <a:pt x="1338" y="682"/>
                    </a:cubicBezTo>
                    <a:cubicBezTo>
                      <a:pt x="1330" y="681"/>
                      <a:pt x="1323" y="681"/>
                      <a:pt x="1316" y="680"/>
                    </a:cubicBezTo>
                    <a:cubicBezTo>
                      <a:pt x="1308" y="679"/>
                      <a:pt x="1300" y="679"/>
                      <a:pt x="1292" y="678"/>
                    </a:cubicBezTo>
                    <a:cubicBezTo>
                      <a:pt x="1291" y="678"/>
                      <a:pt x="1291" y="678"/>
                      <a:pt x="1291" y="678"/>
                    </a:cubicBezTo>
                    <a:cubicBezTo>
                      <a:pt x="1307" y="681"/>
                      <a:pt x="1295" y="679"/>
                      <a:pt x="1298" y="679"/>
                    </a:cubicBezTo>
                    <a:cubicBezTo>
                      <a:pt x="1296" y="679"/>
                      <a:pt x="1296" y="679"/>
                      <a:pt x="1296" y="679"/>
                    </a:cubicBezTo>
                    <a:cubicBezTo>
                      <a:pt x="1292" y="679"/>
                      <a:pt x="1292" y="679"/>
                      <a:pt x="1292" y="679"/>
                    </a:cubicBezTo>
                    <a:cubicBezTo>
                      <a:pt x="1285" y="680"/>
                      <a:pt x="1285" y="680"/>
                      <a:pt x="1285" y="680"/>
                    </a:cubicBezTo>
                    <a:cubicBezTo>
                      <a:pt x="1280" y="680"/>
                      <a:pt x="1275" y="680"/>
                      <a:pt x="1270" y="680"/>
                    </a:cubicBezTo>
                    <a:cubicBezTo>
                      <a:pt x="1265" y="680"/>
                      <a:pt x="1260" y="680"/>
                      <a:pt x="1255" y="680"/>
                    </a:cubicBezTo>
                    <a:cubicBezTo>
                      <a:pt x="1250" y="681"/>
                      <a:pt x="1245" y="681"/>
                      <a:pt x="1240" y="681"/>
                    </a:cubicBezTo>
                    <a:cubicBezTo>
                      <a:pt x="1235" y="682"/>
                      <a:pt x="1230" y="682"/>
                      <a:pt x="1225" y="682"/>
                    </a:cubicBezTo>
                    <a:cubicBezTo>
                      <a:pt x="1185" y="686"/>
                      <a:pt x="1147" y="693"/>
                      <a:pt x="1109" y="703"/>
                    </a:cubicBezTo>
                    <a:cubicBezTo>
                      <a:pt x="1071" y="713"/>
                      <a:pt x="1034" y="728"/>
                      <a:pt x="999" y="744"/>
                    </a:cubicBezTo>
                    <a:cubicBezTo>
                      <a:pt x="963" y="761"/>
                      <a:pt x="929" y="781"/>
                      <a:pt x="897" y="804"/>
                    </a:cubicBezTo>
                    <a:cubicBezTo>
                      <a:pt x="833" y="850"/>
                      <a:pt x="777" y="907"/>
                      <a:pt x="733" y="971"/>
                    </a:cubicBezTo>
                    <a:cubicBezTo>
                      <a:pt x="711" y="1004"/>
                      <a:pt x="692" y="1038"/>
                      <a:pt x="675" y="1075"/>
                    </a:cubicBezTo>
                    <a:cubicBezTo>
                      <a:pt x="672" y="1083"/>
                      <a:pt x="668" y="1090"/>
                      <a:pt x="665" y="1098"/>
                    </a:cubicBezTo>
                    <a:cubicBezTo>
                      <a:pt x="662" y="1103"/>
                      <a:pt x="662" y="1103"/>
                      <a:pt x="662" y="1103"/>
                    </a:cubicBezTo>
                    <a:cubicBezTo>
                      <a:pt x="661" y="1106"/>
                      <a:pt x="661" y="1106"/>
                      <a:pt x="661" y="1106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7"/>
                      <a:pt x="660" y="1107"/>
                      <a:pt x="660" y="1107"/>
                    </a:cubicBezTo>
                    <a:cubicBezTo>
                      <a:pt x="660" y="1108"/>
                      <a:pt x="660" y="1108"/>
                      <a:pt x="660" y="1108"/>
                    </a:cubicBezTo>
                    <a:cubicBezTo>
                      <a:pt x="658" y="1116"/>
                      <a:pt x="655" y="1123"/>
                      <a:pt x="653" y="1131"/>
                    </a:cubicBezTo>
                    <a:cubicBezTo>
                      <a:pt x="650" y="1142"/>
                      <a:pt x="650" y="1142"/>
                      <a:pt x="650" y="1142"/>
                    </a:cubicBezTo>
                    <a:cubicBezTo>
                      <a:pt x="648" y="1148"/>
                      <a:pt x="648" y="1148"/>
                      <a:pt x="648" y="1148"/>
                    </a:cubicBezTo>
                    <a:cubicBezTo>
                      <a:pt x="647" y="1151"/>
                      <a:pt x="647" y="1151"/>
                      <a:pt x="647" y="1151"/>
                    </a:cubicBezTo>
                    <a:cubicBezTo>
                      <a:pt x="648" y="1147"/>
                      <a:pt x="646" y="1160"/>
                      <a:pt x="648" y="1144"/>
                    </a:cubicBezTo>
                    <a:cubicBezTo>
                      <a:pt x="648" y="1145"/>
                      <a:pt x="648" y="1145"/>
                      <a:pt x="648" y="1145"/>
                    </a:cubicBezTo>
                    <a:cubicBezTo>
                      <a:pt x="647" y="1150"/>
                      <a:pt x="645" y="1154"/>
                      <a:pt x="644" y="1159"/>
                    </a:cubicBezTo>
                    <a:cubicBezTo>
                      <a:pt x="642" y="1164"/>
                      <a:pt x="641" y="1169"/>
                      <a:pt x="640" y="1174"/>
                    </a:cubicBezTo>
                    <a:cubicBezTo>
                      <a:pt x="638" y="1179"/>
                      <a:pt x="637" y="1184"/>
                      <a:pt x="636" y="1188"/>
                    </a:cubicBezTo>
                    <a:cubicBezTo>
                      <a:pt x="616" y="1266"/>
                      <a:pt x="609" y="1347"/>
                      <a:pt x="615" y="1428"/>
                    </a:cubicBezTo>
                    <a:cubicBezTo>
                      <a:pt x="621" y="1508"/>
                      <a:pt x="641" y="1588"/>
                      <a:pt x="670" y="1661"/>
                    </a:cubicBezTo>
                    <a:cubicBezTo>
                      <a:pt x="700" y="1734"/>
                      <a:pt x="739" y="1802"/>
                      <a:pt x="782" y="1859"/>
                    </a:cubicBezTo>
                    <a:cubicBezTo>
                      <a:pt x="824" y="1916"/>
                      <a:pt x="870" y="1964"/>
                      <a:pt x="912" y="2002"/>
                    </a:cubicBezTo>
                    <a:cubicBezTo>
                      <a:pt x="923" y="2011"/>
                      <a:pt x="933" y="2020"/>
                      <a:pt x="943" y="2028"/>
                    </a:cubicBezTo>
                    <a:cubicBezTo>
                      <a:pt x="953" y="2037"/>
                      <a:pt x="962" y="2044"/>
                      <a:pt x="971" y="2051"/>
                    </a:cubicBezTo>
                    <a:cubicBezTo>
                      <a:pt x="976" y="2055"/>
                      <a:pt x="980" y="2059"/>
                      <a:pt x="984" y="2062"/>
                    </a:cubicBezTo>
                    <a:cubicBezTo>
                      <a:pt x="989" y="2065"/>
                      <a:pt x="993" y="2068"/>
                      <a:pt x="996" y="2071"/>
                    </a:cubicBezTo>
                    <a:cubicBezTo>
                      <a:pt x="1004" y="2077"/>
                      <a:pt x="1012" y="2082"/>
                      <a:pt x="1018" y="2087"/>
                    </a:cubicBezTo>
                    <a:cubicBezTo>
                      <a:pt x="1032" y="2096"/>
                      <a:pt x="1043" y="2104"/>
                      <a:pt x="1050" y="2109"/>
                    </a:cubicBezTo>
                    <a:cubicBezTo>
                      <a:pt x="1053" y="2111"/>
                      <a:pt x="1056" y="2113"/>
                      <a:pt x="1058" y="2114"/>
                    </a:cubicBezTo>
                    <a:cubicBezTo>
                      <a:pt x="1060" y="2116"/>
                      <a:pt x="1060" y="2116"/>
                      <a:pt x="1060" y="211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3175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5400000" scaled="0"/>
                </a:gradFill>
                <a:round/>
                <a:headEnd/>
                <a:tailEnd/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3" name="Oval 7">
                <a:extLst>
                  <a:ext uri="{FF2B5EF4-FFF2-40B4-BE49-F238E27FC236}">
                    <a16:creationId xmlns:a16="http://schemas.microsoft.com/office/drawing/2014/main" xmlns="" id="{CDFEA395-CE46-4843-889D-610D058E8DC1}"/>
                  </a:ext>
                </a:extLst>
              </p:cNvPr>
              <p:cNvSpPr/>
              <p:nvPr/>
            </p:nvSpPr>
            <p:spPr>
              <a:xfrm>
                <a:off x="6598468" y="1499105"/>
                <a:ext cx="661012" cy="66101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/>
              </a:p>
            </p:txBody>
          </p:sp>
        </p:grpSp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5854" y="1"/>
              <a:ext cx="2238146" cy="8435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Прямоугольник 15"/>
          <p:cNvSpPr/>
          <p:nvPr/>
        </p:nvSpPr>
        <p:spPr>
          <a:xfrm>
            <a:off x="255194" y="737414"/>
            <a:ext cx="8280920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spcAft>
                <a:spcPts val="1200"/>
              </a:spcAft>
            </a:pPr>
            <a:r>
              <a:rPr lang="ru-RU" sz="31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latin typeface="Impact" pitchFamily="34" charset="0"/>
                <a:ea typeface="+mj-ea"/>
                <a:cs typeface="Times New Roman" panose="02020603050405020304" pitchFamily="18" charset="0"/>
              </a:rPr>
              <a:t>Переподготовка  и повышение квалификации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37369" y="1412777"/>
            <a:ext cx="8573482" cy="1908205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 marL="285722" indent="-285722">
              <a:buFont typeface="Arial" panose="020B0604020202020204" pitchFamily="34" charset="0"/>
              <a:buChar char="•"/>
            </a:pPr>
            <a:r>
              <a:rPr lang="ru-RU" sz="2000" dirty="0"/>
              <a:t>За </a:t>
            </a:r>
            <a:r>
              <a:rPr lang="ru-RU" sz="2000" b="1" dirty="0"/>
              <a:t>5 лет </a:t>
            </a:r>
            <a:r>
              <a:rPr lang="ru-RU" sz="2000" dirty="0"/>
              <a:t>прошли обучение </a:t>
            </a:r>
            <a:r>
              <a:rPr lang="ru-RU" sz="2000" b="1" dirty="0"/>
              <a:t>1061 человек </a:t>
            </a:r>
            <a:r>
              <a:rPr lang="ru-RU" sz="2000" dirty="0"/>
              <a:t>по различным образовательным программам для промышленности, строительного комплекса, деревообработки, учреждений образования, здравоохранения, управления по труду, занятости и социальной защите, в том числе уникальным в регионе и стране :</a:t>
            </a:r>
          </a:p>
          <a:p>
            <a:pPr marL="285722" indent="-285722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51520" y="4921594"/>
            <a:ext cx="7992888" cy="1692761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 marL="285722" indent="-285722">
              <a:buFont typeface="Arial" panose="020B0604020202020204" pitchFamily="34" charset="0"/>
              <a:buChar char="•"/>
            </a:pPr>
            <a:r>
              <a:rPr lang="ru-RU" sz="2000" b="1" dirty="0"/>
              <a:t>С 2017 по 2022 годы </a:t>
            </a:r>
            <a:r>
              <a:rPr lang="ru-RU" sz="2000" dirty="0" smtClean="0"/>
              <a:t>внедрены </a:t>
            </a:r>
            <a:r>
              <a:rPr lang="ru-RU" sz="2000" b="1" dirty="0"/>
              <a:t>64 </a:t>
            </a:r>
            <a:r>
              <a:rPr lang="ru-RU" sz="2000" b="1" dirty="0" smtClean="0"/>
              <a:t>научно-методические</a:t>
            </a: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>разработки</a:t>
            </a:r>
            <a:r>
              <a:rPr lang="ru-RU" sz="2000" dirty="0" smtClean="0"/>
              <a:t>:</a:t>
            </a:r>
            <a:endParaRPr lang="ru-RU" sz="2000" dirty="0"/>
          </a:p>
          <a:p>
            <a:pPr marL="892175" indent="-284163">
              <a:buFont typeface="Arial" panose="020B0604020202020204" pitchFamily="34" charset="0"/>
              <a:buChar char="•"/>
            </a:pPr>
            <a:r>
              <a:rPr lang="ru-RU" sz="1600" dirty="0"/>
              <a:t>33 – в образовательный процесс</a:t>
            </a:r>
          </a:p>
          <a:p>
            <a:pPr marL="892175" indent="-284163">
              <a:buFont typeface="Arial" panose="020B0604020202020204" pitchFamily="34" charset="0"/>
              <a:buChar char="•"/>
            </a:pPr>
            <a:r>
              <a:rPr lang="ru-RU" sz="1600" dirty="0"/>
              <a:t>31 – в хозяйственную деятельность предприятий </a:t>
            </a:r>
            <a:br>
              <a:rPr lang="ru-RU" sz="1600" dirty="0"/>
            </a:br>
            <a:r>
              <a:rPr lang="ru-RU" sz="1600" dirty="0"/>
              <a:t>(организаций) с учетом потребности работодателей и</a:t>
            </a:r>
            <a:br>
              <a:rPr lang="ru-RU" sz="1600" dirty="0"/>
            </a:br>
            <a:r>
              <a:rPr lang="ru-RU" sz="1600" dirty="0"/>
              <a:t>жителей региона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10460" y="2977374"/>
            <a:ext cx="799288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 вопросам ядерной и радиационной безопасности (в медицинских целях)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 сфере </a:t>
            </a:r>
            <a:r>
              <a:rPr lang="ru-RU" sz="1600" dirty="0" err="1"/>
              <a:t>фандрайзинга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 вопросам организации учебно-тренировочного процесса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 специальности «Экономика и организация производства в жилищно-коммунальном хозяйстве»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 специальности «Трудовое обучение в учреждениях общего среднего образования»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по специальности «Оздоровительная физическая культура»</a:t>
            </a:r>
          </a:p>
        </p:txBody>
      </p:sp>
      <p:sp>
        <p:nvSpPr>
          <p:cNvPr id="32" name="Title 17"/>
          <p:cNvSpPr txBox="1">
            <a:spLocks/>
          </p:cNvSpPr>
          <p:nvPr/>
        </p:nvSpPr>
        <p:spPr>
          <a:xfrm>
            <a:off x="405490" y="1852"/>
            <a:ext cx="8703016" cy="6627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027661"/>
            <a:r>
              <a:rPr lang="ru-RU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Инновационное развитие </a:t>
            </a:r>
            <a:r>
              <a:rPr lang="ru-RU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Times New Roman" panose="02020603050405020304" pitchFamily="18" charset="0"/>
              </a:rPr>
              <a:t>региона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61392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6786</TotalTime>
  <Words>2658</Words>
  <Application>Microsoft Office PowerPoint</Application>
  <PresentationFormat>Экран (4:3)</PresentationFormat>
  <Paragraphs>271</Paragraphs>
  <Slides>29</Slides>
  <Notes>29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1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Цели устойчивого развития</dc:title>
  <dc:creator>Лисовская Анастасия Казимировна</dc:creator>
  <cp:lastModifiedBy>ЧАПЛИНСКАЯ СВЕТЛАНА ЛЕОНИДОВНА</cp:lastModifiedBy>
  <cp:revision>319</cp:revision>
  <cp:lastPrinted>2022-08-31T19:27:54Z</cp:lastPrinted>
  <dcterms:created xsi:type="dcterms:W3CDTF">2022-08-29T06:47:08Z</dcterms:created>
  <dcterms:modified xsi:type="dcterms:W3CDTF">2023-11-14T10:58:11Z</dcterms:modified>
</cp:coreProperties>
</file>