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theme/themeOverride11.xml" ContentType="application/vnd.openxmlformats-officedocument.themeOverride+xml"/>
  <Override PartName="/ppt/charts/chart24.xml" ContentType="application/vnd.openxmlformats-officedocument.drawingml.chart+xml"/>
  <Override PartName="/ppt/theme/themeOverride12.xml" ContentType="application/vnd.openxmlformats-officedocument.themeOverride+xml"/>
  <Override PartName="/ppt/charts/chart25.xml" ContentType="application/vnd.openxmlformats-officedocument.drawingml.chart+xml"/>
  <Override PartName="/ppt/theme/themeOverride13.xml" ContentType="application/vnd.openxmlformats-officedocument.themeOverride+xml"/>
  <Override PartName="/ppt/charts/chart26.xml" ContentType="application/vnd.openxmlformats-officedocument.drawingml.chart+xml"/>
  <Override PartName="/ppt/theme/themeOverride14.xml" ContentType="application/vnd.openxmlformats-officedocument.themeOverride+xml"/>
  <Override PartName="/ppt/charts/chart27.xml" ContentType="application/vnd.openxmlformats-officedocument.drawingml.chart+xml"/>
  <Override PartName="/ppt/theme/themeOverride15.xml" ContentType="application/vnd.openxmlformats-officedocument.themeOverride+xml"/>
  <Override PartName="/ppt/charts/chart28.xml" ContentType="application/vnd.openxmlformats-officedocument.drawingml.chart+xml"/>
  <Override PartName="/ppt/theme/themeOverride16.xml" ContentType="application/vnd.openxmlformats-officedocument.themeOverride+xml"/>
  <Override PartName="/ppt/charts/chart29.xml" ContentType="application/vnd.openxmlformats-officedocument.drawingml.chart+xml"/>
  <Override PartName="/ppt/theme/themeOverride17.xml" ContentType="application/vnd.openxmlformats-officedocument.themeOverride+xml"/>
  <Override PartName="/ppt/charts/chart3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1.xml" ContentType="application/vnd.openxmlformats-officedocument.drawingml.chart+xml"/>
  <Override PartName="/ppt/theme/themeOverride18.xml" ContentType="application/vnd.openxmlformats-officedocument.themeOverride+xml"/>
  <Override PartName="/ppt/charts/chart32.xml" ContentType="application/vnd.openxmlformats-officedocument.drawingml.chart+xml"/>
  <Override PartName="/ppt/theme/themeOverride19.xml" ContentType="application/vnd.openxmlformats-officedocument.themeOverride+xml"/>
  <Override PartName="/ppt/charts/chart33.xml" ContentType="application/vnd.openxmlformats-officedocument.drawingml.chart+xml"/>
  <Override PartName="/ppt/theme/themeOverride20.xml" ContentType="application/vnd.openxmlformats-officedocument.themeOverride+xml"/>
  <Override PartName="/ppt/charts/chart34.xml" ContentType="application/vnd.openxmlformats-officedocument.drawingml.chart+xml"/>
  <Override PartName="/ppt/theme/themeOverride21.xml" ContentType="application/vnd.openxmlformats-officedocument.themeOverride+xml"/>
  <Override PartName="/ppt/charts/chart35.xml" ContentType="application/vnd.openxmlformats-officedocument.drawingml.chart+xml"/>
  <Override PartName="/ppt/theme/themeOverride22.xml" ContentType="application/vnd.openxmlformats-officedocument.themeOverride+xml"/>
  <Override PartName="/ppt/charts/chart3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7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92" r:id="rId4"/>
    <p:sldId id="293" r:id="rId5"/>
    <p:sldId id="294" r:id="rId6"/>
    <p:sldId id="303" r:id="rId7"/>
    <p:sldId id="295" r:id="rId8"/>
    <p:sldId id="317" r:id="rId9"/>
    <p:sldId id="296" r:id="rId10"/>
    <p:sldId id="298" r:id="rId11"/>
    <p:sldId id="302" r:id="rId12"/>
    <p:sldId id="300" r:id="rId13"/>
    <p:sldId id="301" r:id="rId14"/>
    <p:sldId id="304" r:id="rId15"/>
    <p:sldId id="311" r:id="rId16"/>
    <p:sldId id="309" r:id="rId17"/>
    <p:sldId id="316" r:id="rId18"/>
    <p:sldId id="315" r:id="rId19"/>
    <p:sldId id="307" r:id="rId20"/>
    <p:sldId id="308" r:id="rId21"/>
  </p:sldIdLst>
  <p:sldSz cx="8999538" cy="5040313"/>
  <p:notesSz cx="9926638" cy="6797675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1" id="{41609CF9-97BA-4081-B750-008A78F0CE93}">
          <p14:sldIdLst>
            <p14:sldId id="256"/>
            <p14:sldId id="260"/>
            <p14:sldId id="292"/>
            <p14:sldId id="293"/>
            <p14:sldId id="294"/>
            <p14:sldId id="303"/>
            <p14:sldId id="295"/>
            <p14:sldId id="317"/>
            <p14:sldId id="296"/>
            <p14:sldId id="298"/>
            <p14:sldId id="302"/>
            <p14:sldId id="300"/>
            <p14:sldId id="301"/>
            <p14:sldId id="304"/>
            <p14:sldId id="311"/>
            <p14:sldId id="309"/>
            <p14:sldId id="316"/>
            <p14:sldId id="315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удорова ЛЮДМИЛА ВЯЧЕСЛАВОВНА" initials="ДЛВ" lastIdx="4" clrIdx="0"/>
  <p:cmAuthor id="1" name="Dudarau Family" initials="D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990000"/>
    <a:srgbClr val="800000"/>
    <a:srgbClr val="F19E65"/>
    <a:srgbClr val="385723"/>
    <a:srgbClr val="203864"/>
    <a:srgbClr val="005250"/>
    <a:srgbClr val="A80000"/>
    <a:srgbClr val="007774"/>
    <a:srgbClr val="005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6374" autoAdjust="0"/>
  </p:normalViewPr>
  <p:slideViewPr>
    <p:cSldViewPr snapToGrid="0">
      <p:cViewPr varScale="1">
        <p:scale>
          <a:sx n="149" d="100"/>
          <a:sy n="149" d="100"/>
        </p:scale>
        <p:origin x="234" y="120"/>
      </p:cViewPr>
      <p:guideLst>
        <p:guide orient="horz" pos="1587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2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2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822614699035287E-2"/>
          <c:w val="0.99387546111870251"/>
          <c:h val="0.68473267454102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-2.4189259816268286E-3"/>
                  <c:y val="0.22213645960637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6-4A71-9825-232C566D75DD}"/>
                </c:ext>
              </c:extLst>
            </c:dLbl>
            <c:dLbl>
              <c:idx val="1"/>
              <c:layout>
                <c:manualLayout>
                  <c:x val="0"/>
                  <c:y val="0.21497076736100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6-4A71-9825-232C566D75DD}"/>
                </c:ext>
              </c:extLst>
            </c:dLbl>
            <c:dLbl>
              <c:idx val="2"/>
              <c:layout>
                <c:manualLayout>
                  <c:x val="0"/>
                  <c:y val="0.20780507511563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E6-4A71-9825-232C566D7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62516.7</c:v>
                </c:pt>
                <c:pt idx="1">
                  <c:v>74110.899999999994</c:v>
                </c:pt>
                <c:pt idx="2">
                  <c:v>96634.2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E6-4A71-9825-232C566D7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60908544"/>
        <c:axId val="55090496"/>
        <c:axId val="0"/>
      </c:bar3DChart>
      <c:catAx>
        <c:axId val="6090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Impact" pitchFamily="34" charset="0"/>
              </a:defRPr>
            </a:pPr>
            <a:endParaRPr lang="en-US"/>
          </a:p>
        </c:txPr>
        <c:crossAx val="55090496"/>
        <c:crosses val="autoZero"/>
        <c:auto val="1"/>
        <c:lblAlgn val="ctr"/>
        <c:lblOffset val="100"/>
        <c:noMultiLvlLbl val="0"/>
      </c:catAx>
      <c:valAx>
        <c:axId val="550904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609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179549129285457E-2"/>
          <c:y val="9.7048939006777038E-2"/>
          <c:w val="0.56320352264418183"/>
          <c:h val="0.83808993445172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Lbls>
            <c:dLbl>
              <c:idx val="0"/>
              <c:layout>
                <c:manualLayout>
                  <c:x val="-0.13601354848976263"/>
                  <c:y val="-0.1366623845536539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2060"/>
                      </a:solidFill>
                      <a:latin typeface="Impact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9-41CE-BC8E-0335D3402C87}"/>
                </c:ext>
              </c:extLst>
            </c:dLbl>
            <c:dLbl>
              <c:idx val="1"/>
              <c:layout>
                <c:manualLayout>
                  <c:x val="2.8458054237431862E-2"/>
                  <c:y val="2.0008864438939997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800000"/>
                      </a:solidFill>
                      <a:latin typeface="Impact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9-41CE-BC8E-0335D3402C87}"/>
                </c:ext>
              </c:extLst>
            </c:dLbl>
            <c:dLbl>
              <c:idx val="2"/>
              <c:layout>
                <c:manualLayout>
                  <c:x val="0.16599999409628477"/>
                  <c:y val="0.18908910425358463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accent3">
                          <a:lumMod val="50000"/>
                        </a:schemeClr>
                      </a:solidFill>
                      <a:latin typeface="Impact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E9-4854-BEB7-12C628864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Impact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республиканского бюджета</c:v>
                </c:pt>
                <c:pt idx="1">
                  <c:v>Средства, полученные от научно-исследовательской деятельности</c:v>
                </c:pt>
                <c:pt idx="2">
                  <c:v>Внебюджетные средства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0.58399999999999996</c:v>
                </c:pt>
                <c:pt idx="1">
                  <c:v>2.1000000000000001E-2</c:v>
                </c:pt>
                <c:pt idx="2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5E-4C04-B9E8-C30D4CC5AF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822614699035287E-2"/>
          <c:w val="0.99387546111870251"/>
          <c:h val="0.6847326745410289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89266176"/>
        <c:axId val="88659584"/>
        <c:axId val="0"/>
      </c:bar3DChart>
      <c:catAx>
        <c:axId val="8926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Impact" pitchFamily="34" charset="0"/>
              </a:defRPr>
            </a:pPr>
            <a:endParaRPr lang="en-US"/>
          </a:p>
        </c:txPr>
        <c:crossAx val="88659584"/>
        <c:crosses val="autoZero"/>
        <c:auto val="1"/>
        <c:lblAlgn val="ctr"/>
        <c:lblOffset val="100"/>
        <c:noMultiLvlLbl val="0"/>
      </c:catAx>
      <c:valAx>
        <c:axId val="88659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26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8950112635949E-2"/>
          <c:y val="3.4926789997987394E-2"/>
          <c:w val="0.97287682604233072"/>
          <c:h val="0.860699110829429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Наука</c:v>
                </c:pt>
              </c:strCache>
            </c:strRef>
          </c:tx>
          <c:spPr>
            <a:solidFill>
              <a:srgbClr val="B40000"/>
            </a:solidFill>
            <a:scene3d>
              <a:camera prst="orthographicFront"/>
              <a:lightRig rig="threePt" dir="t"/>
            </a:scene3d>
            <a:sp3d>
              <a:bevelT w="63500" h="44450"/>
            </a:sp3d>
          </c:spPr>
          <c:invertIfNegative val="0"/>
          <c:dLbls>
            <c:dLbl>
              <c:idx val="0"/>
              <c:layout>
                <c:manualLayout>
                  <c:x val="-4.8229219747434555E-2"/>
                  <c:y val="9.5254881812692899E-3"/>
                </c:manualLayout>
              </c:layout>
              <c:spPr/>
              <c:txPr>
                <a:bodyPr rot="0" vert="horz"/>
                <a:lstStyle/>
                <a:p>
                  <a:pPr>
                    <a:defRPr sz="1600">
                      <a:solidFill>
                        <a:srgbClr val="800000"/>
                      </a:solidFill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14-47C3-84F9-69ADD0FE84A7}"/>
                </c:ext>
              </c:extLst>
            </c:dLbl>
            <c:dLbl>
              <c:idx val="1"/>
              <c:layout>
                <c:manualLayout>
                  <c:x val="-4.5203397138021163E-2"/>
                  <c:y val="1.2700650908359054E-2"/>
                </c:manualLayout>
              </c:layout>
              <c:spPr/>
              <c:txPr>
                <a:bodyPr rot="0" vert="horz"/>
                <a:lstStyle/>
                <a:p>
                  <a:pPr>
                    <a:defRPr sz="1600">
                      <a:solidFill>
                        <a:srgbClr val="800000"/>
                      </a:solidFill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14-47C3-84F9-69ADD0FE84A7}"/>
                </c:ext>
              </c:extLst>
            </c:dLbl>
            <c:dLbl>
              <c:idx val="2"/>
              <c:layout>
                <c:manualLayout>
                  <c:x val="-4.2985938941058961E-2"/>
                  <c:y val="1.2700650908359054E-2"/>
                </c:manualLayout>
              </c:layout>
              <c:spPr/>
              <c:txPr>
                <a:bodyPr rot="0" vert="horz"/>
                <a:lstStyle/>
                <a:p>
                  <a:pPr>
                    <a:defRPr sz="1600">
                      <a:solidFill>
                        <a:srgbClr val="800000"/>
                      </a:solidFill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14-47C3-84F9-69ADD0FE8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rgbClr val="B40000"/>
                    </a:solidFill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1408.4</c:v>
                </c:pt>
                <c:pt idx="1">
                  <c:v>1636.5</c:v>
                </c:pt>
                <c:pt idx="2">
                  <c:v>1508.1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14-47C3-84F9-69ADD0FE84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 h="44450"/>
            </a:sp3d>
          </c:spPr>
          <c:invertIfNegative val="0"/>
          <c:dLbls>
            <c:dLbl>
              <c:idx val="0"/>
              <c:layout>
                <c:manualLayout>
                  <c:x val="-4.674694599084632E-2"/>
                  <c:y val="1.587556362263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14-47C3-84F9-69ADD0FE84A7}"/>
                </c:ext>
              </c:extLst>
            </c:dLbl>
            <c:dLbl>
              <c:idx val="1"/>
              <c:layout>
                <c:manualLayout>
                  <c:x val="-4.8229336461903582E-2"/>
                  <c:y val="9.5254881812693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14-47C3-84F9-69ADD0FE84A7}"/>
                </c:ext>
              </c:extLst>
            </c:dLbl>
            <c:dLbl>
              <c:idx val="2"/>
              <c:layout>
                <c:manualLayout>
                  <c:x val="-5.1879581480588396E-2"/>
                  <c:y val="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14-47C3-84F9-69ADD0FE8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accent6">
                        <a:lumMod val="50000"/>
                      </a:schemeClr>
                    </a:solidFill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19964.7</c:v>
                </c:pt>
                <c:pt idx="1">
                  <c:v>21513.5</c:v>
                </c:pt>
                <c:pt idx="2">
                  <c:v>28836.9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14-47C3-84F9-69ADD0FE84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olidFill>
              <a:srgbClr val="3865B6"/>
            </a:solidFill>
            <a:scene3d>
              <a:camera prst="orthographicFront"/>
              <a:lightRig rig="threePt" dir="t"/>
            </a:scene3d>
            <a:sp3d>
              <a:bevelT w="57150" h="44450"/>
            </a:sp3d>
          </c:spPr>
          <c:invertIfNegative val="0"/>
          <c:dLbls>
            <c:dLbl>
              <c:idx val="0"/>
              <c:layout>
                <c:manualLayout>
                  <c:x val="8.8936425395294404E-3"/>
                  <c:y val="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14-47C3-84F9-69ADD0FE84A7}"/>
                </c:ext>
              </c:extLst>
            </c:dLbl>
            <c:dLbl>
              <c:idx val="1"/>
              <c:layout>
                <c:manualLayout>
                  <c:x val="7.5339189754150306E-3"/>
                  <c:y val="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14-47C3-84F9-69ADD0FE84A7}"/>
                </c:ext>
              </c:extLst>
            </c:dLbl>
            <c:dLbl>
              <c:idx val="2"/>
              <c:layout>
                <c:manualLayout>
                  <c:x val="5.9290950263529603E-3"/>
                  <c:y val="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14-47C3-84F9-69ADD0FE8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solidFill>
                      <a:schemeClr val="accent1">
                        <a:lumMod val="75000"/>
                      </a:schemeClr>
                    </a:solidFill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23362.6</c:v>
                </c:pt>
                <c:pt idx="1">
                  <c:v>30897.5</c:v>
                </c:pt>
                <c:pt idx="2">
                  <c:v>42680.6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14-47C3-84F9-69ADD0FE8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938432"/>
        <c:axId val="88660160"/>
        <c:axId val="126660608"/>
      </c:bar3DChart>
      <c:catAx>
        <c:axId val="89938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660160"/>
        <c:crosses val="autoZero"/>
        <c:auto val="1"/>
        <c:lblAlgn val="ctr"/>
        <c:lblOffset val="20"/>
        <c:noMultiLvlLbl val="0"/>
      </c:catAx>
      <c:valAx>
        <c:axId val="886601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89938432"/>
        <c:crosses val="autoZero"/>
        <c:crossBetween val="between"/>
      </c:valAx>
      <c:serAx>
        <c:axId val="12666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88660160"/>
        <c:crosses val="autoZero"/>
      </c:serAx>
      <c:spPr>
        <a:scene3d>
          <a:camera prst="orthographicFront"/>
          <a:lightRig rig="threePt" dir="t"/>
        </a:scene3d>
        <a:sp3d>
          <a:bevelT h="44450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29534296707158E-2"/>
          <c:y val="3.4375000000000003E-2"/>
          <c:w val="0.8677267046243577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0"/>
                  </a:schemeClr>
                </a:gs>
                <a:gs pos="80000">
                  <a:schemeClr val="accent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lumMod val="50000"/>
                    </a:schemeClr>
                  </a:gs>
                  <a:gs pos="54000">
                    <a:schemeClr val="accent1">
                      <a:lumMod val="50000"/>
                      <a:alpha val="47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2795-4092-A7A8-5FEF331819C7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>
                      <a:lumMod val="50000"/>
                    </a:schemeClr>
                  </a:gs>
                  <a:gs pos="52000">
                    <a:schemeClr val="accent1">
                      <a:lumMod val="50000"/>
                      <a:alpha val="61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2795-4092-A7A8-5FEF331819C7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1">
                      <a:lumMod val="50000"/>
                    </a:schemeClr>
                  </a:gs>
                  <a:gs pos="54000">
                    <a:schemeClr val="accent1">
                      <a:lumMod val="50000"/>
                      <a:alpha val="79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2795-4092-A7A8-5FEF331819C7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1">
                      <a:lumMod val="50000"/>
                    </a:schemeClr>
                  </a:gs>
                  <a:gs pos="80000">
                    <a:schemeClr val="accent1">
                      <a:lumMod val="50000"/>
                      <a:alpha val="81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2795-4092-A7A8-5FEF331819C7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1">
                      <a:lumMod val="50000"/>
                    </a:schemeClr>
                  </a:gs>
                  <a:gs pos="80000">
                    <a:schemeClr val="accent1">
                      <a:lumMod val="50000"/>
                      <a:alpha val="83000"/>
                    </a:schemeClr>
                  </a:gs>
                  <a:gs pos="100000">
                    <a:schemeClr val="bg1"/>
                  </a:gs>
                </a:gsLst>
                <a:lin ang="1080000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2795-4092-A7A8-5FEF331819C7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80000">
                    <a:schemeClr val="accent1">
                      <a:lumMod val="5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2795-4092-A7A8-5FEF331819C7}"/>
              </c:ext>
            </c:extLst>
          </c:dPt>
          <c:dLbls>
            <c:dLbl>
              <c:idx val="1"/>
              <c:layout>
                <c:manualLayout>
                  <c:x val="2.7994348227649156E-3"/>
                  <c:y val="-6.0353529113211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5-4092-A7A8-5FEF331819C7}"/>
                </c:ext>
              </c:extLst>
            </c:dLbl>
            <c:dLbl>
              <c:idx val="2"/>
              <c:layout>
                <c:manualLayout>
                  <c:x val="1.1197739291059662E-2"/>
                  <c:y val="-9.0530293669817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95-4092-A7A8-5FEF331819C7}"/>
                </c:ext>
              </c:extLst>
            </c:dLbl>
            <c:dLbl>
              <c:idx val="4"/>
              <c:layout>
                <c:manualLayout>
                  <c:x val="0.18476269830248448"/>
                  <c:y val="-1.50883822783029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95-4092-A7A8-5FEF33181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Impact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1E-3</c:v>
                </c:pt>
                <c:pt idx="1">
                  <c:v>1.7000000000000001E-2</c:v>
                </c:pt>
                <c:pt idx="2">
                  <c:v>2.1999999999999999E-2</c:v>
                </c:pt>
                <c:pt idx="3">
                  <c:v>0.05</c:v>
                </c:pt>
                <c:pt idx="4">
                  <c:v>0.128</c:v>
                </c:pt>
                <c:pt idx="5">
                  <c:v>0.21299999999999999</c:v>
                </c:pt>
                <c:pt idx="6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95-4092-A7A8-5FEF33181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9775616"/>
        <c:axId val="48595520"/>
      </c:barChart>
      <c:catAx>
        <c:axId val="8977561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8595520"/>
        <c:crosses val="autoZero"/>
        <c:auto val="1"/>
        <c:lblAlgn val="ctr"/>
        <c:lblOffset val="100"/>
        <c:noMultiLvlLbl val="0"/>
      </c:catAx>
      <c:valAx>
        <c:axId val="485955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897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8587056912289E-4"/>
          <c:y val="3.2537918173920814E-2"/>
          <c:w val="0.8677267046243577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80000">
                  <a:srgbClr val="C00000"/>
                </a:gs>
                <a:gs pos="100000">
                  <a:schemeClr val="bg1"/>
                </a:gs>
              </a:gsLst>
              <a:lin ang="10800000" scaled="1"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371-4F8B-8882-28C41A82C0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371-4F8B-8882-28C41A82C0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371-4F8B-8882-28C41A82C0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371-4F8B-8882-28C41A82C0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371-4F8B-8882-28C41A82C086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80000">
                    <a:srgbClr val="C00000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1371-4F8B-8882-28C41A82C086}"/>
              </c:ext>
            </c:extLst>
          </c:dPt>
          <c:dLbls>
            <c:dLbl>
              <c:idx val="0"/>
              <c:layout>
                <c:manualLayout>
                  <c:x val="0"/>
                  <c:y val="3.0176764556605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71-4F8B-8882-28C41A82C086}"/>
                </c:ext>
              </c:extLst>
            </c:dLbl>
            <c:dLbl>
              <c:idx val="1"/>
              <c:layout>
                <c:manualLayout>
                  <c:x val="5.5988696455298312E-3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71-4F8B-8882-28C41A82C086}"/>
                </c:ext>
              </c:extLst>
            </c:dLbl>
            <c:dLbl>
              <c:idx val="2"/>
              <c:layout>
                <c:manualLayout>
                  <c:x val="0"/>
                  <c:y val="2.1123735189624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71-4F8B-8882-28C41A82C086}"/>
                </c:ext>
              </c:extLst>
            </c:dLbl>
            <c:dLbl>
              <c:idx val="3"/>
              <c:layout>
                <c:manualLayout>
                  <c:x val="5.5986492175910309E-3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71-4F8B-8882-28C41A82C086}"/>
                </c:ext>
              </c:extLst>
            </c:dLbl>
            <c:dLbl>
              <c:idx val="4"/>
              <c:layout>
                <c:manualLayout>
                  <c:x val="2.7994348227649156E-3"/>
                  <c:y val="1.50883822783029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71-4F8B-8882-28C41A82C086}"/>
                </c:ext>
              </c:extLst>
            </c:dLbl>
            <c:dLbl>
              <c:idx val="5"/>
              <c:layout>
                <c:manualLayout>
                  <c:x val="3.9192087518708819E-2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71-4F8B-8882-28C41A82C086}"/>
                </c:ext>
              </c:extLst>
            </c:dLbl>
            <c:dLbl>
              <c:idx val="6"/>
              <c:layout>
                <c:manualLayout>
                  <c:x val="0.15396891525207038"/>
                  <c:y val="3.3194441012266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71-4F8B-8882-28C41A82C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  <a:latin typeface="Impact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1E-3</c:v>
                </c:pt>
                <c:pt idx="1">
                  <c:v>1.7000000000000001E-2</c:v>
                </c:pt>
                <c:pt idx="2">
                  <c:v>0.03</c:v>
                </c:pt>
                <c:pt idx="3">
                  <c:v>4.5999999999999999E-2</c:v>
                </c:pt>
                <c:pt idx="4">
                  <c:v>0.255</c:v>
                </c:pt>
                <c:pt idx="5">
                  <c:v>0.186</c:v>
                </c:pt>
                <c:pt idx="6">
                  <c:v>0.46500000000000002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71-4F8B-8882-28C41A82C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9792000"/>
        <c:axId val="48597248"/>
      </c:barChart>
      <c:catAx>
        <c:axId val="897920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8597248"/>
        <c:crosses val="autoZero"/>
        <c:auto val="1"/>
        <c:lblAlgn val="ctr"/>
        <c:lblOffset val="100"/>
        <c:noMultiLvlLbl val="0"/>
      </c:catAx>
      <c:valAx>
        <c:axId val="485972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8979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29534296707158E-2"/>
          <c:y val="3.4375000000000003E-2"/>
          <c:w val="0.95375606205164798"/>
          <c:h val="0.93125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9F-4D9A-9814-DD89A0F248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9F-4D9A-9814-DD89A0F2481C}"/>
              </c:ext>
            </c:extLst>
          </c:dPt>
          <c:dLbls>
            <c:dLbl>
              <c:idx val="0"/>
              <c:layout>
                <c:manualLayout>
                  <c:x val="-3.1512607648432446E-3"/>
                  <c:y val="0.121852784433082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5-4457-AB0C-EA9648698750}"/>
                </c:ext>
              </c:extLst>
            </c:dLbl>
            <c:dLbl>
              <c:idx val="1"/>
              <c:layout>
                <c:manualLayout>
                  <c:x val="-7.0369886055869624E-4"/>
                  <c:y val="5.9346509196789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9F-4D9A-9814-DD89A0F2481C}"/>
                </c:ext>
              </c:extLst>
            </c:dLbl>
            <c:dLbl>
              <c:idx val="2"/>
              <c:layout>
                <c:manualLayout>
                  <c:x val="-3.1512607648432446E-3"/>
                  <c:y val="0.112799710207127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9F-4D9A-9814-DD89A0F2481C}"/>
                </c:ext>
              </c:extLst>
            </c:dLbl>
            <c:dLbl>
              <c:idx val="3"/>
              <c:layout>
                <c:manualLayout>
                  <c:x val="5.5986492175910309E-3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5-4457-AB0C-EA9648698750}"/>
                </c:ext>
              </c:extLst>
            </c:dLbl>
            <c:dLbl>
              <c:idx val="4"/>
              <c:layout>
                <c:manualLayout>
                  <c:x val="2.7994348227649156E-3"/>
                  <c:y val="1.50883822783029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B5-4457-AB0C-EA9648698750}"/>
                </c:ext>
              </c:extLst>
            </c:dLbl>
            <c:dLbl>
              <c:idx val="5"/>
              <c:layout>
                <c:manualLayout>
                  <c:x val="3.9192087518708819E-2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B5-4457-AB0C-EA9648698750}"/>
                </c:ext>
              </c:extLst>
            </c:dLbl>
            <c:dLbl>
              <c:idx val="6"/>
              <c:layout>
                <c:manualLayout>
                  <c:x val="-1.7435156173875471E-3"/>
                  <c:y val="-4.6962852076594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B5-4457-AB0C-EA96486987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1408.4</c:v>
                </c:pt>
                <c:pt idx="1">
                  <c:v>1636.5</c:v>
                </c:pt>
                <c:pt idx="2">
                  <c:v>1508.1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9F-4D9A-9814-DD89A0F24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9594368"/>
        <c:axId val="55107584"/>
      </c:barChart>
      <c:catAx>
        <c:axId val="89594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5107584"/>
        <c:crosses val="autoZero"/>
        <c:auto val="1"/>
        <c:lblAlgn val="ctr"/>
        <c:lblOffset val="100"/>
        <c:noMultiLvlLbl val="0"/>
      </c:catAx>
      <c:valAx>
        <c:axId val="55107584"/>
        <c:scaling>
          <c:orientation val="minMax"/>
          <c:max val="17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8959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29534296707158E-2"/>
          <c:y val="3.4375000000000003E-2"/>
          <c:w val="0.95375606205164798"/>
          <c:h val="0.93125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1-A5D6-40EC-AE9E-A9A6DB7BB7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7E-4399-AE63-31F5242D1E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7E-4399-AE63-31F5242D1E34}"/>
              </c:ext>
            </c:extLst>
          </c:dPt>
          <c:dLbls>
            <c:dLbl>
              <c:idx val="0"/>
              <c:layout>
                <c:manualLayout>
                  <c:x val="-3.1512607648432446E-3"/>
                  <c:y val="0.15748549814215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6-40EC-AE9E-A9A6DB7BB776}"/>
                </c:ext>
              </c:extLst>
            </c:dLbl>
            <c:dLbl>
              <c:idx val="1"/>
              <c:layout>
                <c:manualLayout>
                  <c:x val="8.7193152186292608E-4"/>
                  <c:y val="0.148055577831834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7E-4399-AE63-31F5242D1E34}"/>
                </c:ext>
              </c:extLst>
            </c:dLbl>
            <c:dLbl>
              <c:idx val="2"/>
              <c:layout>
                <c:manualLayout>
                  <c:x val="1.5756303824216223E-3"/>
                  <c:y val="0.167293372658391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7E-4399-AE63-31F5242D1E34}"/>
                </c:ext>
              </c:extLst>
            </c:dLbl>
            <c:dLbl>
              <c:idx val="3"/>
              <c:layout>
                <c:manualLayout>
                  <c:x val="5.5986492175910309E-3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D6-40EC-AE9E-A9A6DB7BB776}"/>
                </c:ext>
              </c:extLst>
            </c:dLbl>
            <c:dLbl>
              <c:idx val="4"/>
              <c:layout>
                <c:manualLayout>
                  <c:x val="2.7994348227649156E-3"/>
                  <c:y val="1.50883822783029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D6-40EC-AE9E-A9A6DB7BB776}"/>
                </c:ext>
              </c:extLst>
            </c:dLbl>
            <c:dLbl>
              <c:idx val="5"/>
              <c:layout>
                <c:manualLayout>
                  <c:x val="3.9192087518708819E-2"/>
                  <c:y val="3.0176764556605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D6-40EC-AE9E-A9A6DB7BB776}"/>
                </c:ext>
              </c:extLst>
            </c:dLbl>
            <c:dLbl>
              <c:idx val="6"/>
              <c:layout>
                <c:manualLayout>
                  <c:x val="-1.7435156173875471E-3"/>
                  <c:y val="-4.6962852076594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D6-40EC-AE9E-A9A6DB7BB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1400.6</c:v>
                </c:pt>
                <c:pt idx="1">
                  <c:v>1582.5</c:v>
                </c:pt>
                <c:pt idx="2">
                  <c:v>1468.7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7E-4399-AE63-31F5242D1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9595392"/>
        <c:axId val="55108736"/>
      </c:barChart>
      <c:catAx>
        <c:axId val="8959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Impact" pitchFamily="34" charset="0"/>
              </a:defRPr>
            </a:pPr>
            <a:endParaRPr lang="en-US"/>
          </a:p>
        </c:txPr>
        <c:crossAx val="55108736"/>
        <c:crosses val="autoZero"/>
        <c:auto val="1"/>
        <c:lblAlgn val="ctr"/>
        <c:lblOffset val="100"/>
        <c:noMultiLvlLbl val="0"/>
      </c:catAx>
      <c:valAx>
        <c:axId val="55108736"/>
        <c:scaling>
          <c:orientation val="minMax"/>
          <c:max val="18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8959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64041231761328E-2"/>
          <c:y val="8.2416343355571683E-3"/>
          <c:w val="0.96727191753647734"/>
          <c:h val="0.9835167313288856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rgbClr val="4E607A"/>
            </a:solidFill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0.00%</c:formatCode>
                <c:ptCount val="3"/>
                <c:pt idx="0">
                  <c:v>0.75570000000000004</c:v>
                </c:pt>
                <c:pt idx="1">
                  <c:v>0.75329999999999997</c:v>
                </c:pt>
                <c:pt idx="2">
                  <c:v>0.83089999999999997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8-4D6F-8E66-1F0A043AE10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0.00%</c:formatCode>
                <c:ptCount val="3"/>
                <c:pt idx="0">
                  <c:v>0.192</c:v>
                </c:pt>
                <c:pt idx="1">
                  <c:v>0.14360000000000001</c:v>
                </c:pt>
                <c:pt idx="2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8-4D6F-8E66-1F0A043AE10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Категория 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>
                <c:manualLayout>
                  <c:x val="-5.8047279950006131E-3"/>
                  <c:y val="-4.1208171677785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B8-4D6F-8E66-1F0A043AE103}"/>
                </c:ext>
              </c:extLst>
            </c:dLbl>
            <c:dLbl>
              <c:idx val="1"/>
              <c:layout>
                <c:manualLayout>
                  <c:x val="5.80461373095089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B8-4D6F-8E66-1F0A043AE103}"/>
                </c:ext>
              </c:extLst>
            </c:dLbl>
            <c:dLbl>
              <c:idx val="2"/>
              <c:layout>
                <c:manualLayout>
                  <c:x val="1.45115343273772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B8-4D6F-8E66-1F0A043AE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Лист1!$B$4:$D$4</c:f>
              <c:numCache>
                <c:formatCode>0.00%</c:formatCode>
                <c:ptCount val="3"/>
                <c:pt idx="0">
                  <c:v>3.2399999999999998E-2</c:v>
                </c:pt>
                <c:pt idx="1">
                  <c:v>8.9899999999999994E-2</c:v>
                </c:pt>
                <c:pt idx="2">
                  <c:v>4.3700000000000003E-2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B8-4D6F-8E66-1F0A043AE10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Категория 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>
                <c:manualLayout>
                  <c:x val="-1.1426404982186806E-7"/>
                  <c:y val="-8.1238746749052754E-4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B8-4D6F-8E66-1F0A043AE103}"/>
                </c:ext>
              </c:extLst>
            </c:dLbl>
            <c:dLbl>
              <c:idx val="1"/>
              <c:layout>
                <c:manualLayout>
                  <c:x val="-4.3534602982131729E-3"/>
                  <c:y val="-5.2233839775935268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B8-4D6F-8E66-1F0A043AE103}"/>
                </c:ext>
              </c:extLst>
            </c:dLbl>
            <c:dLbl>
              <c:idx val="2"/>
              <c:layout>
                <c:manualLayout>
                  <c:x val="1.0641668906609347E-16"/>
                  <c:y val="-1.1024018049658588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4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B8-4D6F-8E66-1F0A043AE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Лист1!$B$5:$D$5</c:f>
              <c:numCache>
                <c:formatCode>0.00%</c:formatCode>
                <c:ptCount val="3"/>
                <c:pt idx="0">
                  <c:v>1.26E-2</c:v>
                </c:pt>
                <c:pt idx="1">
                  <c:v>8.9999999999999993E-3</c:v>
                </c:pt>
                <c:pt idx="2">
                  <c:v>1.35E-2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B8-4D6F-8E66-1F0A043AE10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</c:strCache>
            </c:strRef>
          </c:tx>
          <c:spPr>
            <a:solidFill>
              <a:srgbClr val="954ECA"/>
            </a:solidFill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dLbl>
              <c:idx val="0"/>
              <c:layout>
                <c:manualLayout>
                  <c:x val="1.7413841192852691E-2"/>
                  <c:y val="-2.414447507057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B8-4D6F-8E66-1F0A043AE103}"/>
                </c:ext>
              </c:extLst>
            </c:dLbl>
            <c:dLbl>
              <c:idx val="1"/>
              <c:layout>
                <c:manualLayout>
                  <c:x val="1.4511534327377243E-2"/>
                  <c:y val="-3.296646809078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B8-4D6F-8E66-1F0A043AE103}"/>
                </c:ext>
              </c:extLst>
            </c:dLbl>
            <c:dLbl>
              <c:idx val="2"/>
              <c:layout>
                <c:manualLayout>
                  <c:x val="0"/>
                  <c:y val="-7.9516026852201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B8-4D6F-8E66-1F0A043AE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Лист1!$B$6:$D$6</c:f>
              <c:numCache>
                <c:formatCode>0.00%</c:formatCode>
                <c:ptCount val="3"/>
                <c:pt idx="0">
                  <c:v>7.3000000000000001E-3</c:v>
                </c:pt>
                <c:pt idx="1">
                  <c:v>4.1999999999999997E-3</c:v>
                </c:pt>
                <c:pt idx="2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BB8-4D6F-8E66-1F0A043AE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91110912"/>
        <c:axId val="55111616"/>
        <c:axId val="0"/>
      </c:bar3DChart>
      <c:catAx>
        <c:axId val="911109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5111616"/>
        <c:crosses val="autoZero"/>
        <c:auto val="1"/>
        <c:lblAlgn val="ctr"/>
        <c:lblOffset val="100"/>
        <c:noMultiLvlLbl val="0"/>
      </c:catAx>
      <c:valAx>
        <c:axId val="55111616"/>
        <c:scaling>
          <c:orientation val="minMax"/>
          <c:min val="0.5"/>
        </c:scaling>
        <c:delete val="1"/>
        <c:axPos val="b"/>
        <c:numFmt formatCode="0%" sourceLinked="1"/>
        <c:majorTickMark val="none"/>
        <c:minorTickMark val="none"/>
        <c:tickLblPos val="nextTo"/>
        <c:crossAx val="9111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1"/>
    </c:view3D>
    <c:floor>
      <c:thickness val="0"/>
      <c:spPr>
        <a:noFill/>
        <a:ln w="9525">
          <a:noFill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529165439648416E-3"/>
          <c:y val="0"/>
          <c:w val="0.92702510218189949"/>
          <c:h val="0.97689709840289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2100">
                  <a:schemeClr val="accent1">
                    <a:lumMod val="83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9295582042237128E-2"/>
                  <c:y val="0.1447179222027847"/>
                </c:manualLayout>
              </c:layout>
              <c:spPr/>
              <c:txPr>
                <a:bodyPr/>
                <a:lstStyle/>
                <a:p>
                  <a:pPr>
                    <a:defRPr sz="18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A3-4859-AC9C-4EB078370382}"/>
                </c:ext>
              </c:extLst>
            </c:dLbl>
            <c:dLbl>
              <c:idx val="1"/>
              <c:layout>
                <c:manualLayout>
                  <c:x val="2.8439534739164891E-2"/>
                  <c:y val="0.15353049854720979"/>
                </c:manualLayout>
              </c:layout>
              <c:spPr/>
              <c:txPr>
                <a:bodyPr/>
                <a:lstStyle/>
                <a:p>
                  <a:pPr>
                    <a:defRPr sz="18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chemeClr val="tx1">
                            <a:alpha val="43000"/>
                          </a:schemeClr>
                        </a:outerShdw>
                      </a:effectLst>
                      <a:latin typeface="Impact" panose="020B080603090205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0C-42F1-BD88-67876BB32360}"/>
                </c:ext>
              </c:extLst>
            </c:dLbl>
            <c:dLbl>
              <c:idx val="2"/>
              <c:layout>
                <c:manualLayout>
                  <c:x val="2.9807034855713198E-2"/>
                  <c:y val="0.298873280910000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0C-42F1-BD88-67876BB32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latin typeface="Impact" panose="020B080603090205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 formatCode="#,##0.00">
                  <c:v>1480.6</c:v>
                </c:pt>
                <c:pt idx="1">
                  <c:v>1638</c:v>
                </c:pt>
                <c:pt idx="2">
                  <c:v>3753.2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1B-4B67-A916-A86FEB85B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gapDepth val="112"/>
        <c:shape val="cylinder"/>
        <c:axId val="91172864"/>
        <c:axId val="55114496"/>
        <c:axId val="0"/>
      </c:bar3DChart>
      <c:catAx>
        <c:axId val="91172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4496"/>
        <c:crosses val="autoZero"/>
        <c:auto val="1"/>
        <c:lblAlgn val="ctr"/>
        <c:lblOffset val="100"/>
        <c:noMultiLvlLbl val="0"/>
      </c:catAx>
      <c:valAx>
        <c:axId val="551144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9117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1"/>
    </c:view3D>
    <c:floor>
      <c:thickness val="0"/>
      <c:spPr>
        <a:noFill/>
        <a:ln w="9525">
          <a:noFill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slope"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6137172264E-4"/>
          <c:y val="0"/>
          <c:w val="0.99959521838628274"/>
          <c:h val="0.97689709840289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>
              <a:gsLst>
                <a:gs pos="0">
                  <a:srgbClr val="800000"/>
                </a:gs>
                <a:gs pos="53000">
                  <a:srgbClr val="990000">
                    <a:alpha val="74000"/>
                  </a:srgb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3.2094505828500118E-2"/>
                  <c:y val="-3.2487605869271491E-2"/>
                </c:manualLayout>
              </c:layout>
              <c:spPr/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7F-463C-A1D4-BEAF5D028581}"/>
                </c:ext>
              </c:extLst>
            </c:dLbl>
            <c:dLbl>
              <c:idx val="1"/>
              <c:layout>
                <c:manualLayout>
                  <c:x val="2.6487960398170772E-2"/>
                  <c:y val="-2.1737701815352426E-2"/>
                </c:manualLayout>
              </c:layout>
              <c:spPr/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chemeClr val="tx1">
                            <a:alpha val="43000"/>
                          </a:schemeClr>
                        </a:outerShdw>
                      </a:effectLst>
                      <a:latin typeface="Impact" panose="020B080603090205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7F-463C-A1D4-BEAF5D028581}"/>
                </c:ext>
              </c:extLst>
            </c:dLbl>
            <c:dLbl>
              <c:idx val="2"/>
              <c:layout>
                <c:manualLayout>
                  <c:x val="2.9316166522984022E-2"/>
                  <c:y val="-1.6590347911880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anose="020B080603090205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7F-463C-A1D4-BEAF5D028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Impact" panose="020B080603090205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 formatCode="0.0">
                  <c:v>146</c:v>
                </c:pt>
                <c:pt idx="1">
                  <c:v>236.9</c:v>
                </c:pt>
                <c:pt idx="2">
                  <c:v>504.7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7F-463C-A1D4-BEAF5D028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gapDepth val="112"/>
        <c:shape val="cylinder"/>
        <c:axId val="91173888"/>
        <c:axId val="90276992"/>
        <c:axId val="0"/>
      </c:bar3DChart>
      <c:catAx>
        <c:axId val="91173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276992"/>
        <c:crosses val="autoZero"/>
        <c:auto val="1"/>
        <c:lblAlgn val="ctr"/>
        <c:lblOffset val="100"/>
        <c:noMultiLvlLbl val="0"/>
      </c:catAx>
      <c:valAx>
        <c:axId val="902769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117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822614699035287E-2"/>
          <c:w val="0.99387546111870251"/>
          <c:h val="0.68473267454102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Lbls>
            <c:dLbl>
              <c:idx val="0"/>
              <c:layout>
                <c:manualLayout>
                  <c:x val="3.3864963742775603E-2"/>
                  <c:y val="-1.433138449073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FA-4D39-B899-87FAA757F586}"/>
                </c:ext>
              </c:extLst>
            </c:dLbl>
            <c:dLbl>
              <c:idx val="1"/>
              <c:layout>
                <c:manualLayout>
                  <c:x val="3.1446037761148772E-2"/>
                  <c:y val="-1.4331384490733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FA-4D39-B899-87FAA757F586}"/>
                </c:ext>
              </c:extLst>
            </c:dLbl>
            <c:dLbl>
              <c:idx val="2"/>
              <c:layout>
                <c:manualLayout>
                  <c:x val="2.9027111779521945E-2"/>
                  <c:y val="-7.1656922453668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FA-4D39-B899-87FAA757F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0.96699999999999997</c:v>
                </c:pt>
                <c:pt idx="1">
                  <c:v>1.0640000000000001</c:v>
                </c:pt>
                <c:pt idx="2">
                  <c:v>1.139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A-4D39-B899-87FAA757F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60907520"/>
        <c:axId val="55100544"/>
        <c:axId val="0"/>
      </c:bar3DChart>
      <c:catAx>
        <c:axId val="6090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Impact" pitchFamily="34" charset="0"/>
              </a:defRPr>
            </a:pPr>
            <a:endParaRPr lang="en-US"/>
          </a:p>
        </c:txPr>
        <c:crossAx val="55100544"/>
        <c:crosses val="autoZero"/>
        <c:auto val="1"/>
        <c:lblAlgn val="ctr"/>
        <c:lblOffset val="100"/>
        <c:noMultiLvlLbl val="0"/>
      </c:catAx>
      <c:valAx>
        <c:axId val="551005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090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030211175406375E-2"/>
          <c:y val="3.4926789997987394E-2"/>
          <c:w val="0.98096978882459362"/>
          <c:h val="0.930146420004025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платных образовательных услуг</c:v>
                </c:pt>
              </c:strCache>
            </c:strRef>
          </c:tx>
          <c:spPr>
            <a:solidFill>
              <a:srgbClr val="627998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"/>
              <a:bevelB w="444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111228040518727E-2"/>
                  <c:y val="-2.4223459267127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3-4817-9417-79AD1A0E5720}"/>
                </c:ext>
              </c:extLst>
            </c:dLbl>
            <c:dLbl>
              <c:idx val="1"/>
              <c:layout>
                <c:manualLayout>
                  <c:x val="2.2735168659020224E-2"/>
                  <c:y val="4.3531522789164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3-4817-9417-79AD1A0E5720}"/>
                </c:ext>
              </c:extLst>
            </c:dLbl>
            <c:dLbl>
              <c:idx val="2"/>
              <c:layout>
                <c:manualLayout>
                  <c:x val="2.9230931133025925E-2"/>
                  <c:y val="-4.045776125470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3-4817-9417-79AD1A0E5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18494.3</c:v>
                </c:pt>
                <c:pt idx="1">
                  <c:v>19786</c:v>
                </c:pt>
                <c:pt idx="2">
                  <c:v>26294.5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3-4817-9417-79AD1A0E572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других видов деятельности (услуги)</c:v>
                </c:pt>
              </c:strCache>
            </c:strRef>
          </c:tx>
          <c:spPr>
            <a:solidFill>
              <a:srgbClr val="D42E12"/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"/>
              <a:bevelB w="254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111228040518727E-2"/>
                  <c:y val="1.905097636253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3-4817-9417-79AD1A0E5720}"/>
                </c:ext>
              </c:extLst>
            </c:dLbl>
            <c:dLbl>
              <c:idx val="1"/>
              <c:layout>
                <c:manualLayout>
                  <c:x val="2.4359109277521666E-2"/>
                  <c:y val="1.90509763625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03-4817-9417-79AD1A0E5720}"/>
                </c:ext>
              </c:extLst>
            </c:dLbl>
            <c:dLbl>
              <c:idx val="2"/>
              <c:layout>
                <c:manualLayout>
                  <c:x val="2.5983049896023045E-2"/>
                  <c:y val="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03-4817-9417-79AD1A0E5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1047.8</c:v>
                </c:pt>
                <c:pt idx="1">
                  <c:v>1363.2</c:v>
                </c:pt>
                <c:pt idx="2">
                  <c:v>1614.6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03-4817-9417-79AD1A0E572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Прочие поступления и платежи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 w="31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5400"/>
              <a:bevelB w="254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487287422017316E-2"/>
                  <c:y val="-4.186610190977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03-4817-9417-79AD1A0E5720}"/>
                </c:ext>
              </c:extLst>
            </c:dLbl>
            <c:dLbl>
              <c:idx val="1"/>
              <c:layout>
                <c:manualLayout>
                  <c:x val="2.1111228040518727E-2"/>
                  <c:y val="-4.1866101909770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03-4817-9417-79AD1A0E5720}"/>
                </c:ext>
              </c:extLst>
            </c:dLbl>
            <c:dLbl>
              <c:idx val="2"/>
              <c:layout>
                <c:manualLayout>
                  <c:x val="2.4359109277521607E-2"/>
                  <c:y val="-4.5041220259560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03-4817-9417-79AD1A0E5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422.6</c:v>
                </c:pt>
                <c:pt idx="1">
                  <c:v>364.3</c:v>
                </c:pt>
                <c:pt idx="2">
                  <c:v>927.8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03-4817-9417-79AD1A0E5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91846656"/>
        <c:axId val="90281600"/>
        <c:axId val="0"/>
      </c:bar3DChart>
      <c:catAx>
        <c:axId val="91846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281600"/>
        <c:crosses val="autoZero"/>
        <c:auto val="1"/>
        <c:lblAlgn val="ctr"/>
        <c:lblOffset val="100"/>
        <c:noMultiLvlLbl val="0"/>
      </c:catAx>
      <c:valAx>
        <c:axId val="90281600"/>
        <c:scaling>
          <c:orientation val="minMax"/>
          <c:max val="30000"/>
        </c:scaling>
        <c:delete val="1"/>
        <c:axPos val="l"/>
        <c:numFmt formatCode="#,##0.0" sourceLinked="1"/>
        <c:majorTickMark val="out"/>
        <c:minorTickMark val="none"/>
        <c:tickLblPos val="nextTo"/>
        <c:crossAx val="91846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54156122570748E-2"/>
          <c:y val="2.8820647263194062E-2"/>
          <c:w val="0.85629168775485853"/>
          <c:h val="0.902777657584280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086806446793267E-3"/>
                  <c:y val="0.24844468633432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65-4B40-888A-3D02F6299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>
                        <a:prstClr val="white">
                          <a:alpha val="58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5-4B40-888A-3D02F62996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32320163659921E-3"/>
                  <c:y val="0.24732445176806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65-4B40-888A-3D02F6299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>
                        <a:prstClr val="white">
                          <a:alpha val="58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65-4B40-888A-3D02F62996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951901895957918E-3"/>
                  <c:y val="0.2607323096515495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>
                      <a:effectLst>
                        <a:outerShdw blurRad="25400" dist="25400" dir="2700000" algn="tl">
                          <a:prstClr val="white">
                            <a:alpha val="43000"/>
                          </a:prst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AD-4A13-BD08-28D32A67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25400" dist="25400" dir="2700000" algn="tl">
                        <a:prstClr val="white">
                          <a:alpha val="43000"/>
                        </a:prst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D-4A13-BD08-28D32A67F7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977728"/>
        <c:axId val="90277568"/>
        <c:axId val="0"/>
      </c:bar3DChart>
      <c:catAx>
        <c:axId val="91977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277568"/>
        <c:crosses val="autoZero"/>
        <c:auto val="1"/>
        <c:lblAlgn val="ctr"/>
        <c:lblOffset val="100"/>
        <c:noMultiLvlLbl val="0"/>
      </c:catAx>
      <c:valAx>
        <c:axId val="90277568"/>
        <c:scaling>
          <c:orientation val="minMax"/>
          <c:min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9197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28040301863342E-3"/>
                  <c:y val="0.3086145010768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4-4A9D-A4A9-48BFC7717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5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4-4A9D-A4A9-48BFC77172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321960111427947E-3"/>
                  <c:y val="0.311993047946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B4-4A9D-A4A9-48BFC7717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5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B4-4A9D-A4A9-48BFC77172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682301000371936E-3"/>
                  <c:y val="0.2783088374201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C9-404A-9C23-98EF59EFF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25400" dist="12700" dir="2700000" algn="tl">
                        <a:prstClr val="white">
                          <a:alpha val="43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9-404A-9C23-98EF59EFF1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6"/>
        <c:shape val="box"/>
        <c:axId val="91978752"/>
        <c:axId val="55115072"/>
        <c:axId val="0"/>
      </c:bar3DChart>
      <c:catAx>
        <c:axId val="91978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5072"/>
        <c:crosses val="autoZero"/>
        <c:auto val="1"/>
        <c:lblAlgn val="ctr"/>
        <c:lblOffset val="100"/>
        <c:noMultiLvlLbl val="0"/>
      </c:catAx>
      <c:valAx>
        <c:axId val="551150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197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360201340084959E-7"/>
                  <c:y val="0.29901688895605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65-4DC0-932F-E957E4993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7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C-4F40-B3AC-5BA1D2EC2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048240036863665E-3"/>
                  <c:y val="0.2927993350209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EC-4F40-B3AC-5BA1D2EC2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7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C-4F40-B3AC-5BA1D2EC2B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40950145918683E-3"/>
                  <c:y val="0.28790493822495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5-4DC0-932F-E957E4993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25400" dist="12700" dir="2700000" algn="tl">
                        <a:prstClr val="white">
                          <a:alpha val="43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5-4DC0-932F-E957E49936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2"/>
        <c:shape val="box"/>
        <c:axId val="92324352"/>
        <c:axId val="90908928"/>
        <c:axId val="0"/>
      </c:bar3DChart>
      <c:catAx>
        <c:axId val="9232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8928"/>
        <c:crosses val="autoZero"/>
        <c:auto val="1"/>
        <c:lblAlgn val="ctr"/>
        <c:lblOffset val="100"/>
        <c:noMultiLvlLbl val="0"/>
      </c:catAx>
      <c:valAx>
        <c:axId val="909089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232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1072197752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AA3871"/>
            </a:solidFill>
          </c:spPr>
          <c:invertIfNegative val="0"/>
          <c:dLbls>
            <c:dLbl>
              <c:idx val="0"/>
              <c:layout>
                <c:manualLayout>
                  <c:x val="4.9958474448596697E-2"/>
                  <c:y val="-3.179427365793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5-413D-8891-A34CAAEA9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/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5-413D-8891-A34CAAEA9F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B6196"/>
              </a:solidFill>
            </c:spPr>
            <c:extLst>
              <c:ext xmlns:c16="http://schemas.microsoft.com/office/drawing/2014/chart" uri="{C3380CC4-5D6E-409C-BE32-E72D297353CC}">
                <c16:uniqueId val="{00000003-21E5-413D-8891-A34CAAEA9F89}"/>
              </c:ext>
            </c:extLst>
          </c:dPt>
          <c:dLbls>
            <c:dLbl>
              <c:idx val="0"/>
              <c:layout>
                <c:manualLayout>
                  <c:x val="3.4161360623987357E-2"/>
                  <c:y val="-1.5019389923183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E5-413D-8891-A34CAAEA9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/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E5-413D-8891-A34CAAEA9F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2A8C5"/>
            </a:solidFill>
          </c:spPr>
          <c:invertIfNegative val="0"/>
          <c:dLbls>
            <c:dLbl>
              <c:idx val="0"/>
              <c:layout>
                <c:manualLayout>
                  <c:x val="6.9073281312631652E-3"/>
                  <c:y val="0.35507183929393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65-4639-B675-7D5DEECC3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/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571.29999999999995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5-4639-B675-7D5DEECC3D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325888"/>
        <c:axId val="90912384"/>
        <c:axId val="0"/>
      </c:bar3DChart>
      <c:catAx>
        <c:axId val="92325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12384"/>
        <c:crosses val="autoZero"/>
        <c:auto val="1"/>
        <c:lblAlgn val="ctr"/>
        <c:lblOffset val="100"/>
        <c:noMultiLvlLbl val="0"/>
      </c:catAx>
      <c:valAx>
        <c:axId val="90912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232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887012554160343E-4"/>
          <c:y val="0"/>
          <c:w val="0.9996628152427508"/>
          <c:h val="0.921072197752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64315076102655E-2"/>
                  <c:y val="-2.037774259672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48-44D5-9DFA-BE15FE6B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8-44D5-9DFA-BE15FE6B50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219086768136874E-2"/>
                  <c:y val="-1.89052344446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8-44D5-9DFA-BE15FE6B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310.39999999999998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48-44D5-9DFA-BE15FE6B50D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38C85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35102421793120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48-44D5-9DFA-BE15FE6B5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48-44D5-9DFA-BE15FE6B50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525504"/>
        <c:axId val="90914112"/>
        <c:axId val="0"/>
      </c:bar3DChart>
      <c:catAx>
        <c:axId val="13352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14112"/>
        <c:crosses val="autoZero"/>
        <c:auto val="1"/>
        <c:lblAlgn val="ctr"/>
        <c:lblOffset val="100"/>
        <c:noMultiLvlLbl val="0"/>
      </c:catAx>
      <c:valAx>
        <c:axId val="909141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52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4359101306592754E-2"/>
          <c:w val="0.99597376987886943"/>
          <c:h val="0.642196854203331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Подготовка иностранных студентов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hade val="51000"/>
                    <a:satMod val="130000"/>
                  </a:schemeClr>
                </a:gs>
                <a:gs pos="80000">
                  <a:schemeClr val="accent4">
                    <a:shade val="76000"/>
                    <a:shade val="93000"/>
                    <a:satMod val="130000"/>
                  </a:schemeClr>
                </a:gs>
                <a:gs pos="100000">
                  <a:schemeClr val="accent4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3260.5</c:v>
                </c:pt>
                <c:pt idx="1">
                  <c:v>3496.3</c:v>
                </c:pt>
                <c:pt idx="2">
                  <c:v>7992.4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D-42E5-899C-4DDB17D4E51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платных образовательных услуг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hade val="51000"/>
                    <a:satMod val="130000"/>
                  </a:schemeClr>
                </a:gs>
                <a:gs pos="80000">
                  <a:schemeClr val="accent4">
                    <a:tint val="77000"/>
                    <a:shade val="93000"/>
                    <a:satMod val="130000"/>
                  </a:schemeClr>
                </a:gs>
                <a:gs pos="100000">
                  <a:schemeClr val="accent4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19 786,0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94-4892-ACF7-FE1DCDB29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18494.3</c:v>
                </c:pt>
                <c:pt idx="1">
                  <c:v>19786</c:v>
                </c:pt>
                <c:pt idx="2">
                  <c:v>26294.5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D-42E5-899C-4DDB17D4E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70"/>
        <c:shape val="box"/>
        <c:axId val="133527552"/>
        <c:axId val="90912960"/>
        <c:axId val="0"/>
      </c:bar3DChart>
      <c:catAx>
        <c:axId val="1335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Impact" pitchFamily="34" charset="0"/>
                <a:ea typeface="+mn-ea"/>
                <a:cs typeface="+mn-cs"/>
              </a:defRPr>
            </a:pPr>
            <a:endParaRPr lang="en-US"/>
          </a:p>
        </c:txPr>
        <c:crossAx val="90912960"/>
        <c:crosses val="autoZero"/>
        <c:auto val="1"/>
        <c:lblAlgn val="ctr"/>
        <c:lblOffset val="0"/>
        <c:noMultiLvlLbl val="0"/>
      </c:catAx>
      <c:valAx>
        <c:axId val="909129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3527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1383767103029756"/>
          <c:y val="0.7904081293092603"/>
          <c:w val="0.76191941160470045"/>
          <c:h val="0.12213634272712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952419681773884E-3"/>
                  <c:y val="0.27022631956776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D5-48F8-8B37-14865BE11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C-4F40-B3AC-5BA1D2EC2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048240036863665E-3"/>
                  <c:y val="0.29279857936298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EC-4F40-B3AC-5BA1D2EC2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C-4F40-B3AC-5BA1D2EC2B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40950145918683E-3"/>
                  <c:y val="0.2783088374201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5-48F8-8B37-14865BE11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5-48F8-8B37-14865BE110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2"/>
        <c:shape val="box"/>
        <c:axId val="92506624"/>
        <c:axId val="133926848"/>
        <c:axId val="0"/>
      </c:bar3DChart>
      <c:catAx>
        <c:axId val="92506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926848"/>
        <c:crosses val="autoZero"/>
        <c:auto val="1"/>
        <c:lblAlgn val="ctr"/>
        <c:lblOffset val="100"/>
        <c:noMultiLvlLbl val="0"/>
      </c:catAx>
      <c:valAx>
        <c:axId val="1339268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25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350531100409132E-2"/>
          <c:y val="0.13146329849602975"/>
          <c:w val="0.83129893779918174"/>
          <c:h val="0.737073403007940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74476537429773E-2"/>
                  <c:y val="-1.633149116828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30-4F48-816D-2390A3494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8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0-4F48-816D-2390A3494B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091929900787324E-2"/>
                  <c:y val="-2.566001790157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30-4F48-816D-2390A3494B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8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30-4F48-816D-2390A3494B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267051671083493E-2"/>
                  <c:y val="-3.190011250071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C-475C-A9E0-8E82A0DC4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25400" dist="12700" dir="2700000" algn="tl">
                        <a:prstClr val="white">
                          <a:alpha val="43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C-475C-A9E0-8E82A0DC49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529088"/>
        <c:axId val="134053888"/>
        <c:axId val="0"/>
      </c:bar3DChart>
      <c:catAx>
        <c:axId val="133529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4053888"/>
        <c:crosses val="autoZero"/>
        <c:auto val="1"/>
        <c:lblAlgn val="ctr"/>
        <c:lblOffset val="100"/>
        <c:noMultiLvlLbl val="0"/>
      </c:catAx>
      <c:valAx>
        <c:axId val="1340538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52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350531100409132E-2"/>
          <c:y val="7.0099863173407925E-2"/>
          <c:w val="0.83129893779918174"/>
          <c:h val="0.85980027365318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677803713365985E-3"/>
                  <c:y val="-1.345725188879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93-4E1A-94EC-A2E2918D9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7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277.39999999999998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3-4E1A-94EC-A2E2918D91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357433715094459E-3"/>
                  <c:y val="0.27627686931435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D3-4110-84D8-5956F3E5C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effectLst>
                      <a:outerShdw blurRad="50800" dist="12700" dir="2700000" algn="tl" rotWithShape="0">
                        <a:prstClr val="white">
                          <a:alpha val="57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93-4E1A-94EC-A2E2918D91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486510951429257E-3"/>
                  <c:y val="0.28049798923762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D3-4110-84D8-5956F3E5C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effectLst>
                      <a:outerShdw blurRad="25400" dist="12700" dir="2700000" algn="tl">
                        <a:prstClr val="white">
                          <a:alpha val="43000"/>
                        </a:prst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3-4110-84D8-5956F3E5C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3658624"/>
        <c:axId val="133930304"/>
        <c:axId val="0"/>
      </c:bar3DChart>
      <c:catAx>
        <c:axId val="133658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930304"/>
        <c:crosses val="autoZero"/>
        <c:auto val="1"/>
        <c:lblAlgn val="ctr"/>
        <c:lblOffset val="100"/>
        <c:noMultiLvlLbl val="0"/>
      </c:catAx>
      <c:valAx>
        <c:axId val="133930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65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08515420480833E-2"/>
          <c:y val="3.4926789997987394E-2"/>
          <c:w val="0.96764762260931336"/>
          <c:h val="0.84677739734161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" h="31750"/>
              <a:bevelB w="0" h="0"/>
            </a:sp3d>
          </c:spPr>
          <c:invertIfNegative val="0"/>
          <c:dLbls>
            <c:dLbl>
              <c:idx val="0"/>
              <c:layout>
                <c:manualLayout>
                  <c:x val="1.4916832200437121E-3"/>
                  <c:y val="0.1936849263524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B-4DAD-86BE-3A88EC34DF5A}"/>
                </c:ext>
              </c:extLst>
            </c:dLbl>
            <c:dLbl>
              <c:idx val="1"/>
              <c:layout>
                <c:manualLayout>
                  <c:x val="1.6408515420480833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B-4DAD-86BE-3A88EC34DF5A}"/>
                </c:ext>
              </c:extLst>
            </c:dLbl>
            <c:dLbl>
              <c:idx val="2"/>
              <c:layout>
                <c:manualLayout>
                  <c:x val="1.4916832200437121E-2"/>
                  <c:y val="-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B-4DAD-86BE-3A88EC34DF5A}"/>
                </c:ext>
              </c:extLst>
            </c:dLbl>
            <c:dLbl>
              <c:idx val="3"/>
              <c:layout>
                <c:manualLayout>
                  <c:x val="1.342514898039341E-2"/>
                  <c:y val="-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9B-4DAD-86BE-3A88EC34DF5A}"/>
                </c:ext>
              </c:extLst>
            </c:dLbl>
            <c:dLbl>
              <c:idx val="4"/>
              <c:layout>
                <c:manualLayout>
                  <c:x val="1.4916832200437121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B-4DAD-86BE-3A88EC34DF5A}"/>
                </c:ext>
              </c:extLst>
            </c:dLbl>
            <c:dLbl>
              <c:idx val="5"/>
              <c:layout>
                <c:manualLayout>
                  <c:x val="1.4916832200437231E-2"/>
                  <c:y val="-1.58758136354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B-4DAD-86BE-3A88EC34D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ГрГУ им. Янки Купалы</c:v>
                </c:pt>
                <c:pt idx="1">
                  <c:v>Волковысский колледж</c:v>
                </c:pt>
                <c:pt idx="2">
                  <c:v>Гуманитарный колледж</c:v>
                </c:pt>
                <c:pt idx="3">
                  <c:v>Лидский колледж</c:v>
                </c:pt>
                <c:pt idx="4">
                  <c:v>Технологический колледж</c:v>
                </c:pt>
                <c:pt idx="5">
                  <c:v>ИПКиПК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44889.2</c:v>
                </c:pt>
                <c:pt idx="1">
                  <c:v>3366.3</c:v>
                </c:pt>
                <c:pt idx="2">
                  <c:v>4151</c:v>
                </c:pt>
                <c:pt idx="3">
                  <c:v>5158.3999999999996</c:v>
                </c:pt>
                <c:pt idx="4">
                  <c:v>3842.5</c:v>
                </c:pt>
                <c:pt idx="5">
                  <c:v>1109.3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9B-4DAD-86BE-3A88EC34DF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>
              <a:bevelT h="31750"/>
            </a:sp3d>
          </c:spPr>
          <c:invertIfNegative val="0"/>
          <c:dLbls>
            <c:dLbl>
              <c:idx val="0"/>
              <c:layout>
                <c:manualLayout>
                  <c:x val="1.3673604891750171E-17"/>
                  <c:y val="0.18733460089829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9B-4DAD-86BE-3A88EC34DF5A}"/>
                </c:ext>
              </c:extLst>
            </c:dLbl>
            <c:dLbl>
              <c:idx val="1"/>
              <c:layout>
                <c:manualLayout>
                  <c:x val="1.4916832200437121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9B-4DAD-86BE-3A88EC34DF5A}"/>
                </c:ext>
              </c:extLst>
            </c:dLbl>
            <c:dLbl>
              <c:idx val="2"/>
              <c:layout>
                <c:manualLayout>
                  <c:x val="1.4916832200437121E-2"/>
                  <c:y val="-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9B-4DAD-86BE-3A88EC34DF5A}"/>
                </c:ext>
              </c:extLst>
            </c:dLbl>
            <c:dLbl>
              <c:idx val="3"/>
              <c:layout>
                <c:manualLayout>
                  <c:x val="1.4916832200437121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9B-4DAD-86BE-3A88EC34DF5A}"/>
                </c:ext>
              </c:extLst>
            </c:dLbl>
            <c:dLbl>
              <c:idx val="4"/>
              <c:layout>
                <c:manualLayout>
                  <c:x val="1.4916832200437121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9B-4DAD-86BE-3A88EC34DF5A}"/>
                </c:ext>
              </c:extLst>
            </c:dLbl>
            <c:dLbl>
              <c:idx val="5"/>
              <c:layout>
                <c:manualLayout>
                  <c:x val="1.4916832200437121E-2"/>
                  <c:y val="-1.587581363544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9B-4DAD-86BE-3A88EC34D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ГрГУ им. Янки Купалы</c:v>
                </c:pt>
                <c:pt idx="1">
                  <c:v>Волковысский колледж</c:v>
                </c:pt>
                <c:pt idx="2">
                  <c:v>Гуманитарный колледж</c:v>
                </c:pt>
                <c:pt idx="3">
                  <c:v>Лидский колледж</c:v>
                </c:pt>
                <c:pt idx="4">
                  <c:v>Технологический колледж</c:v>
                </c:pt>
                <c:pt idx="5">
                  <c:v>ИПКиПК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54047.5</c:v>
                </c:pt>
                <c:pt idx="1">
                  <c:v>3854.5</c:v>
                </c:pt>
                <c:pt idx="2">
                  <c:v>4933.8</c:v>
                </c:pt>
                <c:pt idx="3">
                  <c:v>5740.1</c:v>
                </c:pt>
                <c:pt idx="4">
                  <c:v>4262.1000000000004</c:v>
                </c:pt>
                <c:pt idx="5">
                  <c:v>1272.9000000000001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9B-4DAD-86BE-3A88EC34DF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31750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8415918815839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9B-4DAD-86BE-3A88EC34DF5A}"/>
                </c:ext>
              </c:extLst>
            </c:dLbl>
            <c:dLbl>
              <c:idx val="1"/>
              <c:layout>
                <c:manualLayout>
                  <c:x val="1.342514898039341E-2"/>
                  <c:y val="-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9B-4DAD-86BE-3A88EC34DF5A}"/>
                </c:ext>
              </c:extLst>
            </c:dLbl>
            <c:dLbl>
              <c:idx val="2"/>
              <c:layout>
                <c:manualLayout>
                  <c:x val="1.4916832200437121E-2"/>
                  <c:y val="-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9B-4DAD-86BE-3A88EC34DF5A}"/>
                </c:ext>
              </c:extLst>
            </c:dLbl>
            <c:dLbl>
              <c:idx val="3"/>
              <c:layout>
                <c:manualLayout>
                  <c:x val="1.342514898039341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9B-4DAD-86BE-3A88EC34DF5A}"/>
                </c:ext>
              </c:extLst>
            </c:dLbl>
            <c:dLbl>
              <c:idx val="4"/>
              <c:layout>
                <c:manualLayout>
                  <c:x val="1.342514898039341E-2"/>
                  <c:y val="-9.525488181269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9B-4DAD-86BE-3A88EC34DF5A}"/>
                </c:ext>
              </c:extLst>
            </c:dLbl>
            <c:dLbl>
              <c:idx val="5"/>
              <c:layout>
                <c:manualLayout>
                  <c:x val="1.6408515420480833E-2"/>
                  <c:y val="-1.2700650908359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9B-4DAD-86BE-3A88EC34D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ГрГУ им. Янки Купалы</c:v>
                </c:pt>
                <c:pt idx="1">
                  <c:v>Волковысский колледж</c:v>
                </c:pt>
                <c:pt idx="2">
                  <c:v>Гуманитарный колледж</c:v>
                </c:pt>
                <c:pt idx="3">
                  <c:v>Лидский колледж</c:v>
                </c:pt>
                <c:pt idx="4">
                  <c:v>Технологический колледж</c:v>
                </c:pt>
                <c:pt idx="5">
                  <c:v>ИПКиПК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73025.600000000006</c:v>
                </c:pt>
                <c:pt idx="1">
                  <c:v>4594.1000000000004</c:v>
                </c:pt>
                <c:pt idx="2">
                  <c:v>5600.7</c:v>
                </c:pt>
                <c:pt idx="3">
                  <c:v>6788</c:v>
                </c:pt>
                <c:pt idx="4">
                  <c:v>5040.3999999999996</c:v>
                </c:pt>
                <c:pt idx="5">
                  <c:v>1585.4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9B-4DAD-86BE-3A88EC34D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60"/>
        <c:shape val="box"/>
        <c:axId val="87762432"/>
        <c:axId val="55102272"/>
        <c:axId val="0"/>
      </c:bar3DChart>
      <c:catAx>
        <c:axId val="877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+mn-lt"/>
              </a:defRPr>
            </a:pPr>
            <a:endParaRPr lang="en-US"/>
          </a:p>
        </c:txPr>
        <c:crossAx val="55102272"/>
        <c:crosses val="autoZero"/>
        <c:auto val="1"/>
        <c:lblAlgn val="ctr"/>
        <c:lblOffset val="100"/>
        <c:noMultiLvlLbl val="0"/>
      </c:catAx>
      <c:valAx>
        <c:axId val="55102272"/>
        <c:scaling>
          <c:orientation val="minMax"/>
          <c:max val="150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8776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8192953805272"/>
          <c:y val="0.4810136519496625"/>
          <c:w val="0.28295515835803026"/>
          <c:h val="9.8300787915380675E-2"/>
        </c:manualLayout>
      </c:layout>
      <c:overlay val="0"/>
      <c:txPr>
        <a:bodyPr/>
        <a:lstStyle/>
        <a:p>
          <a:pPr>
            <a:defRPr sz="1600">
              <a:latin typeface="Impact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52037467398916"/>
          <c:w val="0.99941295109248407"/>
          <c:h val="0.646956556291318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136281035561303E-4"/>
                  <c:y val="0.13862894053654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C4-4FC0-A9FE-33463FD36539}"/>
                </c:ext>
              </c:extLst>
            </c:dLbl>
            <c:dLbl>
              <c:idx val="1"/>
              <c:layout>
                <c:manualLayout>
                  <c:x val="-1.3160309550666776E-17"/>
                  <c:y val="0.13528956621064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C4-4FC0-A9FE-33463FD36539}"/>
                </c:ext>
              </c:extLst>
            </c:dLbl>
            <c:dLbl>
              <c:idx val="2"/>
              <c:layout>
                <c:manualLayout>
                  <c:x val="-1.4356867177838966E-3"/>
                  <c:y val="8.213554485008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C4-4FC0-A9FE-33463FD36539}"/>
                </c:ext>
              </c:extLst>
            </c:dLbl>
            <c:dLbl>
              <c:idx val="3"/>
              <c:layout>
                <c:manualLayout>
                  <c:x val="-1.4356867177838966E-3"/>
                  <c:y val="0.11544981807622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C4-4FC0-A9FE-33463FD36539}"/>
                </c:ext>
              </c:extLst>
            </c:dLbl>
            <c:dLbl>
              <c:idx val="4"/>
              <c:layout>
                <c:manualLayout>
                  <c:x val="0"/>
                  <c:y val="0.17973290992861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C4-4FC0-A9FE-33463FD36539}"/>
                </c:ext>
              </c:extLst>
            </c:dLbl>
            <c:dLbl>
              <c:idx val="5"/>
              <c:layout>
                <c:manualLayout>
                  <c:x val="0"/>
                  <c:y val="0.16245089935855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C4-4FC0-A9FE-33463FD36539}"/>
                </c:ext>
              </c:extLst>
            </c:dLbl>
            <c:dLbl>
              <c:idx val="6"/>
              <c:layout>
                <c:manualLayout>
                  <c:x val="0"/>
                  <c:y val="8.986645496430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C4-4FC0-A9FE-33463FD36539}"/>
                </c:ext>
              </c:extLst>
            </c:dLbl>
            <c:dLbl>
              <c:idx val="7"/>
              <c:layout>
                <c:manualLayout>
                  <c:x val="1.4356867177838966E-3"/>
                  <c:y val="8.64100528502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3C4-4FC0-A9FE-33463FD36539}"/>
                </c:ext>
              </c:extLst>
            </c:dLbl>
            <c:dLbl>
              <c:idx val="8"/>
              <c:layout>
                <c:manualLayout>
                  <c:x val="-1.0528247640533421E-16"/>
                  <c:y val="0.17627650781459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3C4-4FC0-A9FE-33463FD36539}"/>
                </c:ext>
              </c:extLst>
            </c:dLbl>
            <c:dLbl>
              <c:idx val="10"/>
              <c:layout>
                <c:manualLayout>
                  <c:x val="-1.0528247640533421E-16"/>
                  <c:y val="0.14516888878849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3C4-4FC0-A9FE-33463FD36539}"/>
                </c:ext>
              </c:extLst>
            </c:dLbl>
            <c:dLbl>
              <c:idx val="11"/>
              <c:layout>
                <c:manualLayout>
                  <c:x val="0"/>
                  <c:y val="0.3283582008311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3C4-4FC0-A9FE-33463FD36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ИНЖ</c:v>
                </c:pt>
                <c:pt idx="1">
                  <c:v>ПЕД</c:v>
                </c:pt>
                <c:pt idx="2">
                  <c:v>ФИиД</c:v>
                </c:pt>
                <c:pt idx="3">
                  <c:v>ФБиЭ</c:v>
                </c:pt>
                <c:pt idx="4">
                  <c:v>ФИКТ</c:v>
                </c:pt>
                <c:pt idx="5">
                  <c:v>ФаМИ</c:v>
                </c:pt>
                <c:pt idx="6">
                  <c:v>ФП</c:v>
                </c:pt>
                <c:pt idx="7">
                  <c:v>ФФК</c:v>
                </c:pt>
                <c:pt idx="8">
                  <c:v>ФЭУ</c:v>
                </c:pt>
                <c:pt idx="9">
                  <c:v>ФТФ</c:v>
                </c:pt>
                <c:pt idx="10">
                  <c:v>ФИЛФАК</c:v>
                </c:pt>
                <c:pt idx="11">
                  <c:v>ЮРФАК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1295</c:v>
                </c:pt>
                <c:pt idx="1">
                  <c:v>1314.9</c:v>
                </c:pt>
                <c:pt idx="2">
                  <c:v>787.4</c:v>
                </c:pt>
                <c:pt idx="3">
                  <c:v>1050</c:v>
                </c:pt>
                <c:pt idx="4">
                  <c:v>1916.2</c:v>
                </c:pt>
                <c:pt idx="5">
                  <c:v>1627.6</c:v>
                </c:pt>
                <c:pt idx="6">
                  <c:v>801.6</c:v>
                </c:pt>
                <c:pt idx="7">
                  <c:v>784</c:v>
                </c:pt>
                <c:pt idx="8">
                  <c:v>1770.7</c:v>
                </c:pt>
                <c:pt idx="9">
                  <c:v>378</c:v>
                </c:pt>
                <c:pt idx="10">
                  <c:v>1367.5</c:v>
                </c:pt>
                <c:pt idx="11">
                  <c:v>4280.6000000000004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4-4FC0-A9FE-33463FD365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356867177838966E-3"/>
                  <c:y val="0.13517253842253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C4-4FC0-A9FE-33463FD36539}"/>
                </c:ext>
              </c:extLst>
            </c:dLbl>
            <c:dLbl>
              <c:idx val="1"/>
              <c:layout>
                <c:manualLayout>
                  <c:x val="0"/>
                  <c:y val="0.14226072050339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C4-4FC0-A9FE-33463FD36539}"/>
                </c:ext>
              </c:extLst>
            </c:dLbl>
            <c:dLbl>
              <c:idx val="2"/>
              <c:layout>
                <c:manualLayout>
                  <c:x val="2.6320619101333553E-17"/>
                  <c:y val="0.11425885621394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C4-4FC0-A9FE-33463FD36539}"/>
                </c:ext>
              </c:extLst>
            </c:dLbl>
            <c:dLbl>
              <c:idx val="3"/>
              <c:layout>
                <c:manualLayout>
                  <c:x val="0"/>
                  <c:y val="0.11211044375032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C4-4FC0-A9FE-33463FD36539}"/>
                </c:ext>
              </c:extLst>
            </c:dLbl>
            <c:dLbl>
              <c:idx val="4"/>
              <c:layout>
                <c:manualLayout>
                  <c:x val="-5.2641238202667106E-17"/>
                  <c:y val="0.19355851838465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C4-4FC0-A9FE-33463FD36539}"/>
                </c:ext>
              </c:extLst>
            </c:dLbl>
            <c:dLbl>
              <c:idx val="5"/>
              <c:layout>
                <c:manualLayout>
                  <c:x val="-5.2641238202667106E-17"/>
                  <c:y val="0.18318931204262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3C4-4FC0-A9FE-33463FD36539}"/>
                </c:ext>
              </c:extLst>
            </c:dLbl>
            <c:dLbl>
              <c:idx val="6"/>
              <c:layout>
                <c:manualLayout>
                  <c:x val="0"/>
                  <c:y val="0.10023566130634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3C4-4FC0-A9FE-33463FD36539}"/>
                </c:ext>
              </c:extLst>
            </c:dLbl>
            <c:dLbl>
              <c:idx val="7"/>
              <c:layout>
                <c:manualLayout>
                  <c:x val="0"/>
                  <c:y val="8.64100528502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3C4-4FC0-A9FE-33463FD36539}"/>
                </c:ext>
              </c:extLst>
            </c:dLbl>
            <c:dLbl>
              <c:idx val="8"/>
              <c:layout>
                <c:manualLayout>
                  <c:x val="0"/>
                  <c:y val="0.18318931204262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3C4-4FC0-A9FE-33463FD36539}"/>
                </c:ext>
              </c:extLst>
            </c:dLbl>
            <c:dLbl>
              <c:idx val="10"/>
              <c:layout>
                <c:manualLayout>
                  <c:x val="0"/>
                  <c:y val="0.1486252909025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3C4-4FC0-A9FE-33463FD36539}"/>
                </c:ext>
              </c:extLst>
            </c:dLbl>
            <c:dLbl>
              <c:idx val="11"/>
              <c:layout>
                <c:manualLayout>
                  <c:x val="0"/>
                  <c:y val="0.33527100505913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3C4-4FC0-A9FE-33463FD36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ИНЖ</c:v>
                </c:pt>
                <c:pt idx="1">
                  <c:v>ПЕД</c:v>
                </c:pt>
                <c:pt idx="2">
                  <c:v>ФИиД</c:v>
                </c:pt>
                <c:pt idx="3">
                  <c:v>ФБиЭ</c:v>
                </c:pt>
                <c:pt idx="4">
                  <c:v>ФИКТ</c:v>
                </c:pt>
                <c:pt idx="5">
                  <c:v>ФаМИ</c:v>
                </c:pt>
                <c:pt idx="6">
                  <c:v>ФП</c:v>
                </c:pt>
                <c:pt idx="7">
                  <c:v>ФФК</c:v>
                </c:pt>
                <c:pt idx="8">
                  <c:v>ФЭУ</c:v>
                </c:pt>
                <c:pt idx="9">
                  <c:v>ФТФ</c:v>
                </c:pt>
                <c:pt idx="10">
                  <c:v>ФИЛФАК</c:v>
                </c:pt>
                <c:pt idx="11">
                  <c:v>ЮРФАК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1249.3</c:v>
                </c:pt>
                <c:pt idx="1">
                  <c:v>1414.6</c:v>
                </c:pt>
                <c:pt idx="2">
                  <c:v>1099.0999999999999</c:v>
                </c:pt>
                <c:pt idx="3">
                  <c:v>1000.2</c:v>
                </c:pt>
                <c:pt idx="4">
                  <c:v>2040.6</c:v>
                </c:pt>
                <c:pt idx="5">
                  <c:v>1937.7</c:v>
                </c:pt>
                <c:pt idx="6">
                  <c:v>942.3</c:v>
                </c:pt>
                <c:pt idx="7">
                  <c:v>773.4</c:v>
                </c:pt>
                <c:pt idx="8">
                  <c:v>1922.5</c:v>
                </c:pt>
                <c:pt idx="9">
                  <c:v>428</c:v>
                </c:pt>
                <c:pt idx="10">
                  <c:v>1397.1</c:v>
                </c:pt>
                <c:pt idx="11">
                  <c:v>4448.3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C4-4FC0-A9FE-33463FD365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3050053126060868E-3"/>
                  <c:y val="0.15591095110660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C4-4FC0-A9FE-33463FD36539}"/>
                </c:ext>
              </c:extLst>
            </c:dLbl>
            <c:dLbl>
              <c:idx val="1"/>
              <c:layout>
                <c:manualLayout>
                  <c:x val="0"/>
                  <c:y val="0.14226072050339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C4-4FC0-A9FE-33463FD36539}"/>
                </c:ext>
              </c:extLst>
            </c:dLbl>
            <c:dLbl>
              <c:idx val="2"/>
              <c:layout>
                <c:manualLayout>
                  <c:x val="1.4356867177838966E-3"/>
                  <c:y val="0.16151549352659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C4-4FC0-A9FE-33463FD36539}"/>
                </c:ext>
              </c:extLst>
            </c:dLbl>
            <c:dLbl>
              <c:idx val="3"/>
              <c:layout>
                <c:manualLayout>
                  <c:x val="0"/>
                  <c:y val="0.13386454877214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C4-4FC0-A9FE-33463FD36539}"/>
                </c:ext>
              </c:extLst>
            </c:dLbl>
            <c:dLbl>
              <c:idx val="4"/>
              <c:layout>
                <c:manualLayout>
                  <c:x val="0"/>
                  <c:y val="0.20047132261268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C4-4FC0-A9FE-33463FD36539}"/>
                </c:ext>
              </c:extLst>
            </c:dLbl>
            <c:dLbl>
              <c:idx val="5"/>
              <c:layout>
                <c:manualLayout>
                  <c:x val="0"/>
                  <c:y val="0.19010211627064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C4-4FC0-A9FE-33463FD36539}"/>
                </c:ext>
              </c:extLst>
            </c:dLbl>
            <c:dLbl>
              <c:idx val="6"/>
              <c:layout>
                <c:manualLayout>
                  <c:x val="0"/>
                  <c:y val="0.13479968244645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3C4-4FC0-A9FE-33463FD36539}"/>
                </c:ext>
              </c:extLst>
            </c:dLbl>
            <c:dLbl>
              <c:idx val="7"/>
              <c:layout>
                <c:manualLayout>
                  <c:x val="0"/>
                  <c:y val="0.10369206342035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3C4-4FC0-A9FE-33463FD36539}"/>
                </c:ext>
              </c:extLst>
            </c:dLbl>
            <c:dLbl>
              <c:idx val="8"/>
              <c:layout>
                <c:manualLayout>
                  <c:x val="-1.0528247640533421E-16"/>
                  <c:y val="0.20047132261268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3C4-4FC0-A9FE-33463FD36539}"/>
                </c:ext>
              </c:extLst>
            </c:dLbl>
            <c:dLbl>
              <c:idx val="10"/>
              <c:layout>
                <c:manualLayout>
                  <c:x val="0"/>
                  <c:y val="0.17627650781459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3C4-4FC0-A9FE-33463FD36539}"/>
                </c:ext>
              </c:extLst>
            </c:dLbl>
            <c:dLbl>
              <c:idx val="11"/>
              <c:layout>
                <c:manualLayout>
                  <c:x val="-1.0528247640533421E-16"/>
                  <c:y val="0.3387274071731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3C4-4FC0-A9FE-33463FD365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ИНЖ</c:v>
                </c:pt>
                <c:pt idx="1">
                  <c:v>ПЕД</c:v>
                </c:pt>
                <c:pt idx="2">
                  <c:v>ФИиД</c:v>
                </c:pt>
                <c:pt idx="3">
                  <c:v>ФБиЭ</c:v>
                </c:pt>
                <c:pt idx="4">
                  <c:v>ФИКТ</c:v>
                </c:pt>
                <c:pt idx="5">
                  <c:v>ФаМИ</c:v>
                </c:pt>
                <c:pt idx="6">
                  <c:v>ФП</c:v>
                </c:pt>
                <c:pt idx="7">
                  <c:v>ФФК</c:v>
                </c:pt>
                <c:pt idx="8">
                  <c:v>ФЭУ</c:v>
                </c:pt>
                <c:pt idx="9">
                  <c:v>ФТФ</c:v>
                </c:pt>
                <c:pt idx="10">
                  <c:v>ФИЛФАК</c:v>
                </c:pt>
                <c:pt idx="11">
                  <c:v>ЮРФАК</c:v>
                </c:pt>
              </c:strCache>
            </c:strRef>
          </c:cat>
          <c:val>
            <c:numRef>
              <c:f>Лист1!$D$2:$D$13</c:f>
              <c:numCache>
                <c:formatCode>#,##0.0</c:formatCode>
                <c:ptCount val="12"/>
                <c:pt idx="0">
                  <c:v>1554.8</c:v>
                </c:pt>
                <c:pt idx="1">
                  <c:v>1890.5</c:v>
                </c:pt>
                <c:pt idx="2">
                  <c:v>1646.2</c:v>
                </c:pt>
                <c:pt idx="3">
                  <c:v>1362.8</c:v>
                </c:pt>
                <c:pt idx="4">
                  <c:v>2717.6</c:v>
                </c:pt>
                <c:pt idx="5">
                  <c:v>2383.4</c:v>
                </c:pt>
                <c:pt idx="6">
                  <c:v>1351.2</c:v>
                </c:pt>
                <c:pt idx="7">
                  <c:v>1186.2</c:v>
                </c:pt>
                <c:pt idx="8">
                  <c:v>2594.1</c:v>
                </c:pt>
                <c:pt idx="9">
                  <c:v>582.1</c:v>
                </c:pt>
                <c:pt idx="10">
                  <c:v>2326.6</c:v>
                </c:pt>
                <c:pt idx="11">
                  <c:v>5579.9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C4-4FC0-A9FE-33463FD36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92018688"/>
        <c:axId val="133927424"/>
        <c:axId val="0"/>
      </c:bar3DChart>
      <c:catAx>
        <c:axId val="920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133927424"/>
        <c:crosses val="autoZero"/>
        <c:auto val="1"/>
        <c:lblAlgn val="ctr"/>
        <c:lblOffset val="100"/>
        <c:noMultiLvlLbl val="0"/>
      </c:catAx>
      <c:valAx>
        <c:axId val="13392742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920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220"/>
      <c:rAngAx val="1"/>
    </c:view3D>
    <c:floor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4472C4">
                    <a:lumMod val="50000"/>
                  </a:srgbClr>
                </a:gs>
                <a:gs pos="100000">
                  <a:srgbClr val="4472C4">
                    <a:lumMod val="75000"/>
                  </a:srgbClr>
                </a:gs>
              </a:gsLst>
              <a:lin ang="5400000" scaled="1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DCDF-4E63-AAD0-3A37E2ACA0EC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DCDF-4E63-AAD0-3A37E2ACA0E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5-DCDF-4E63-AAD0-3A37E2ACA0EC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DCDF-4E63-AAD0-3A37E2ACA0EC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DCDF-4E63-AAD0-3A37E2ACA0EC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203864"/>
                  </a:gs>
                  <a:gs pos="100000">
                    <a:srgbClr val="4472C4">
                      <a:lumMod val="75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B-DCDF-4E63-AAD0-3A37E2ACA0EC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D-DCDF-4E63-AAD0-3A37E2ACA0EC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F-DCDF-4E63-AAD0-3A37E2ACA0EC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203864"/>
                  </a:gs>
                  <a:gs pos="100000">
                    <a:srgbClr val="4472C4">
                      <a:lumMod val="75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11-DCDF-4E63-AAD0-3A37E2ACA0EC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13-DCDF-4E63-AAD0-3A37E2ACA0EC}"/>
              </c:ext>
            </c:extLst>
          </c:dPt>
          <c:dLbls>
            <c:dLbl>
              <c:idx val="9"/>
              <c:layout>
                <c:manualLayout>
                  <c:x val="0"/>
                  <c:y val="-6.8575439733256482E-3"/>
                </c:manualLayout>
              </c:layout>
              <c:spPr/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DF-4E63-AAD0-3A37E2ACA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ФИКТ</c:v>
                </c:pt>
                <c:pt idx="1">
                  <c:v>ФИиД</c:v>
                </c:pt>
                <c:pt idx="2">
                  <c:v>ФЭУ</c:v>
                </c:pt>
                <c:pt idx="3">
                  <c:v>ФаМИ</c:v>
                </c:pt>
                <c:pt idx="4">
                  <c:v>ФБиЭ</c:v>
                </c:pt>
                <c:pt idx="5">
                  <c:v>ИНЖ</c:v>
                </c:pt>
                <c:pt idx="6">
                  <c:v>ФП</c:v>
                </c:pt>
                <c:pt idx="7">
                  <c:v>Педфак</c:v>
                </c:pt>
                <c:pt idx="8">
                  <c:v>Филфак</c:v>
                </c:pt>
                <c:pt idx="9">
                  <c:v>ФТФ</c:v>
                </c:pt>
                <c:pt idx="10">
                  <c:v>ФФК</c:v>
                </c:pt>
                <c:pt idx="11">
                  <c:v>Юрфак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16.899999999999999</c:v>
                </c:pt>
                <c:pt idx="1">
                  <c:v>27.4</c:v>
                </c:pt>
                <c:pt idx="2">
                  <c:v>12.2</c:v>
                </c:pt>
                <c:pt idx="3">
                  <c:v>81.400000000000006</c:v>
                </c:pt>
                <c:pt idx="4">
                  <c:v>19.100000000000001</c:v>
                </c:pt>
                <c:pt idx="5">
                  <c:v>16.3</c:v>
                </c:pt>
                <c:pt idx="6">
                  <c:v>14.7</c:v>
                </c:pt>
                <c:pt idx="7">
                  <c:v>13.7</c:v>
                </c:pt>
                <c:pt idx="8">
                  <c:v>27.9</c:v>
                </c:pt>
                <c:pt idx="9">
                  <c:v>3.4</c:v>
                </c:pt>
                <c:pt idx="10">
                  <c:v>111.5</c:v>
                </c:pt>
                <c:pt idx="1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CDF-4E63-AAD0-3A37E2ACA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70AD47">
                    <a:lumMod val="50000"/>
                  </a:srgbClr>
                </a:gs>
                <a:gs pos="100000">
                  <a:srgbClr val="70AD47">
                    <a:lumMod val="75000"/>
                  </a:srgbClr>
                </a:gs>
              </a:gsLst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6-DCDF-4E63-AAD0-3A37E2ACA0EC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</a:gradFill>
            </c:spPr>
            <c:extLst>
              <c:ext xmlns:c16="http://schemas.microsoft.com/office/drawing/2014/chart" uri="{C3380CC4-5D6E-409C-BE32-E72D297353CC}">
                <c16:uniqueId val="{00000018-DCDF-4E63-AAD0-3A37E2ACA0EC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</a:gradFill>
            </c:spPr>
            <c:extLst>
              <c:ext xmlns:c16="http://schemas.microsoft.com/office/drawing/2014/chart" uri="{C3380CC4-5D6E-409C-BE32-E72D297353CC}">
                <c16:uniqueId val="{0000001A-DCDF-4E63-AAD0-3A37E2ACA0EC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</a:gradFill>
            </c:spPr>
            <c:extLst>
              <c:ext xmlns:c16="http://schemas.microsoft.com/office/drawing/2014/chart" uri="{C3380CC4-5D6E-409C-BE32-E72D297353CC}">
                <c16:uniqueId val="{0000001C-DCDF-4E63-AAD0-3A37E2ACA0EC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</a:gradFill>
            </c:spPr>
            <c:extLst>
              <c:ext xmlns:c16="http://schemas.microsoft.com/office/drawing/2014/chart" uri="{C3380CC4-5D6E-409C-BE32-E72D297353CC}">
                <c16:uniqueId val="{0000001E-DCDF-4E63-AAD0-3A37E2ACA0EC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385723"/>
                  </a:gs>
                  <a:gs pos="100000">
                    <a:srgbClr val="70AD47">
                      <a:lumMod val="75000"/>
                    </a:srgbClr>
                  </a:gs>
                </a:gsLst>
              </a:gradFill>
            </c:spPr>
            <c:extLst>
              <c:ext xmlns:c16="http://schemas.microsoft.com/office/drawing/2014/chart" uri="{C3380CC4-5D6E-409C-BE32-E72D297353CC}">
                <c16:uniqueId val="{00000020-DCDF-4E63-AAD0-3A37E2ACA0EC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2-DCDF-4E63-AAD0-3A37E2ACA0EC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4-DCDF-4E63-AAD0-3A37E2ACA0EC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385723"/>
                  </a:gs>
                  <a:gs pos="100000">
                    <a:srgbClr val="70AD47">
                      <a:lumMod val="75000"/>
                    </a:srgbClr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6-DCDF-4E63-AAD0-3A37E2ACA0EC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28-DCDF-4E63-AAD0-3A37E2ACA0EC}"/>
              </c:ext>
            </c:extLst>
          </c:dPt>
          <c:dLbls>
            <c:dLbl>
              <c:idx val="0"/>
              <c:layout>
                <c:manualLayout>
                  <c:x val="2.9970164609053498E-3"/>
                  <c:y val="-7.044344551087353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-5,7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DCDF-4E63-AAD0-3A37E2ACA0EC}"/>
                </c:ext>
              </c:extLst>
            </c:dLbl>
            <c:dLbl>
              <c:idx val="1"/>
              <c:layout>
                <c:manualLayout>
                  <c:x val="3.0737654320987656E-3"/>
                  <c:y val="-0.1773428367013593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+32,9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DCDF-4E63-AAD0-3A37E2ACA0EC}"/>
                </c:ext>
              </c:extLst>
            </c:dLbl>
            <c:dLbl>
              <c:idx val="2"/>
              <c:layout>
                <c:manualLayout>
                  <c:x val="1.7671810699588478E-3"/>
                  <c:y val="-8.255268024676358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-8,6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DCDF-4E63-AAD0-3A37E2ACA0EC}"/>
                </c:ext>
              </c:extLst>
            </c:dLbl>
            <c:dLbl>
              <c:idx val="3"/>
              <c:layout>
                <c:manualLayout>
                  <c:x val="3.2272633744855968E-3"/>
                  <c:y val="-8.376759945463627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-6,7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DCDF-4E63-AAD0-3A37E2ACA0EC}"/>
                </c:ext>
              </c:extLst>
            </c:dLbl>
            <c:dLbl>
              <c:idx val="4"/>
              <c:layout>
                <c:manualLayout>
                  <c:x val="4.380246913580247E-3"/>
                  <c:y val="-0.11644892614641127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+15,3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A-DCDF-4E63-AAD0-3A37E2ACA0EC}"/>
                </c:ext>
              </c:extLst>
            </c:dLbl>
            <c:dLbl>
              <c:idx val="5"/>
              <c:layout>
                <c:manualLayout>
                  <c:x val="1.9974279835390948E-3"/>
                  <c:y val="-7.5607662090470984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-6,7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DCDF-4E63-AAD0-3A37E2ACA0EC}"/>
                </c:ext>
              </c:extLst>
            </c:dLbl>
            <c:dLbl>
              <c:idx val="6"/>
              <c:layout>
                <c:manualLayout>
                  <c:x val="7.2237654320987657E-3"/>
                  <c:y val="-5.907126176109289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-0,8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DCDF-4E63-AAD0-3A37E2ACA0EC}"/>
                </c:ext>
              </c:extLst>
            </c:dLbl>
            <c:dLbl>
              <c:idx val="7"/>
              <c:layout>
                <c:manualLayout>
                  <c:x val="8.300102880658437E-3"/>
                  <c:y val="-8.519904426355647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+7,3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DCDF-4E63-AAD0-3A37E2ACA0EC}"/>
                </c:ext>
              </c:extLst>
            </c:dLbl>
            <c:dLbl>
              <c:idx val="8"/>
              <c:layout>
                <c:manualLayout>
                  <c:x val="4.61059670781893E-3"/>
                  <c:y val="-8.08588128889428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-8,0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DCDF-4E63-AAD0-3A37E2ACA0EC}"/>
                </c:ext>
              </c:extLst>
            </c:dLbl>
            <c:dLbl>
              <c:idx val="9"/>
              <c:layout>
                <c:manualLayout>
                  <c:x val="5.5333333333334291E-3"/>
                  <c:y val="-0.1046439611765817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-14,2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DCDF-4E63-AAD0-3A37E2ACA0EC}"/>
                </c:ext>
              </c:extLst>
            </c:dLbl>
            <c:dLbl>
              <c:idx val="10"/>
              <c:layout>
                <c:manualLayout>
                  <c:x val="8.2232510288065847E-3"/>
                  <c:y val="-6.753492892722634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38572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38572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+1,8</a:t>
                    </a:r>
                    <a:endParaRPr lang="en-US" dirty="0">
                      <a:solidFill>
                        <a:srgbClr val="385723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DCDF-4E63-AAD0-3A37E2ACA0EC}"/>
                </c:ext>
              </c:extLst>
            </c:dLbl>
            <c:dLbl>
              <c:idx val="11"/>
              <c:layout>
                <c:manualLayout>
                  <c:x val="7.0702674897119341E-3"/>
                  <c:y val="-6.028645095101176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-1,6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DCDF-4E63-AAD0-3A37E2ACA0EC}"/>
                </c:ext>
              </c:extLst>
            </c:dLbl>
            <c:dLbl>
              <c:idx val="12"/>
              <c:layout>
                <c:manualLayout>
                  <c:x val="9.6834218184594784E-3"/>
                  <c:y val="-0.0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ru-RU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</a:t>
                    </a:r>
                    <a:r>
                      <a:rPr lang="en-US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1,9</a:t>
                    </a:r>
                    <a:endParaRPr lang="en-US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DCDF-4E63-AAD0-3A37E2ACA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ФИКТ</c:v>
                </c:pt>
                <c:pt idx="1">
                  <c:v>ФИиД</c:v>
                </c:pt>
                <c:pt idx="2">
                  <c:v>ФЭУ</c:v>
                </c:pt>
                <c:pt idx="3">
                  <c:v>ФаМИ</c:v>
                </c:pt>
                <c:pt idx="4">
                  <c:v>ФБиЭ</c:v>
                </c:pt>
                <c:pt idx="5">
                  <c:v>ИНЖ</c:v>
                </c:pt>
                <c:pt idx="6">
                  <c:v>ФП</c:v>
                </c:pt>
                <c:pt idx="7">
                  <c:v>Педфак</c:v>
                </c:pt>
                <c:pt idx="8">
                  <c:v>Филфак</c:v>
                </c:pt>
                <c:pt idx="9">
                  <c:v>ФТФ</c:v>
                </c:pt>
                <c:pt idx="10">
                  <c:v>ФФК</c:v>
                </c:pt>
                <c:pt idx="11">
                  <c:v>Юрфак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5.7</c:v>
                </c:pt>
                <c:pt idx="1">
                  <c:v>32.9</c:v>
                </c:pt>
                <c:pt idx="2">
                  <c:v>8.6</c:v>
                </c:pt>
                <c:pt idx="3">
                  <c:v>6.7</c:v>
                </c:pt>
                <c:pt idx="4">
                  <c:v>15.3</c:v>
                </c:pt>
                <c:pt idx="5">
                  <c:v>6.7</c:v>
                </c:pt>
                <c:pt idx="6">
                  <c:v>0.8</c:v>
                </c:pt>
                <c:pt idx="7">
                  <c:v>7.3</c:v>
                </c:pt>
                <c:pt idx="8">
                  <c:v>8</c:v>
                </c:pt>
                <c:pt idx="9">
                  <c:v>14.2</c:v>
                </c:pt>
                <c:pt idx="10">
                  <c:v>1.8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CDF-4E63-AAD0-3A37E2ACA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48603392"/>
        <c:axId val="133928000"/>
        <c:axId val="0"/>
      </c:bar3DChart>
      <c:catAx>
        <c:axId val="148603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928000"/>
        <c:crosses val="autoZero"/>
        <c:auto val="1"/>
        <c:lblAlgn val="ctr"/>
        <c:lblOffset val="100"/>
        <c:noMultiLvlLbl val="0"/>
      </c:catAx>
      <c:valAx>
        <c:axId val="1339280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860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220"/>
      <c:rAngAx val="1"/>
    </c:view3D>
    <c:floor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4472C4">
                    <a:lumMod val="50000"/>
                  </a:srgbClr>
                </a:gs>
                <a:gs pos="100000">
                  <a:srgbClr val="4472C4">
                    <a:lumMod val="75000"/>
                  </a:srgbClr>
                </a:gs>
              </a:gsLst>
              <a:lin ang="5400000" scaled="1"/>
            </a:gradFill>
          </c:spPr>
          <c:invertIfNegative val="0"/>
          <c:dPt>
            <c:idx val="8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6F7-4239-AD50-96F9897EDBC1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6F7-4239-AD50-96F9897EDBC1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5-16F7-4239-AD50-96F9897EDBC1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6F7-4239-AD50-96F9897EDB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ФИКТ</c:v>
                </c:pt>
                <c:pt idx="1">
                  <c:v>ФИиД</c:v>
                </c:pt>
                <c:pt idx="2">
                  <c:v>ФЭУ</c:v>
                </c:pt>
                <c:pt idx="3">
                  <c:v>ФаМИ</c:v>
                </c:pt>
                <c:pt idx="4">
                  <c:v>ФБиЭ</c:v>
                </c:pt>
                <c:pt idx="5">
                  <c:v>ИНЖ</c:v>
                </c:pt>
                <c:pt idx="6">
                  <c:v>Психологии</c:v>
                </c:pt>
                <c:pt idx="7">
                  <c:v>Педфак</c:v>
                </c:pt>
                <c:pt idx="8">
                  <c:v>Филфак</c:v>
                </c:pt>
                <c:pt idx="9">
                  <c:v>ФТФ</c:v>
                </c:pt>
                <c:pt idx="10">
                  <c:v>ФФК</c:v>
                </c:pt>
                <c:pt idx="11">
                  <c:v>Юрфак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20.7</c:v>
                </c:pt>
                <c:pt idx="1">
                  <c:v>50.9</c:v>
                </c:pt>
                <c:pt idx="2">
                  <c:v>19.100000000000001</c:v>
                </c:pt>
                <c:pt idx="3">
                  <c:v>81.7</c:v>
                </c:pt>
                <c:pt idx="4">
                  <c:v>27.9</c:v>
                </c:pt>
                <c:pt idx="5">
                  <c:v>19.3</c:v>
                </c:pt>
                <c:pt idx="6">
                  <c:v>14.8</c:v>
                </c:pt>
                <c:pt idx="7" formatCode="0.0">
                  <c:v>16.899999999999999</c:v>
                </c:pt>
                <c:pt idx="8">
                  <c:v>20.5</c:v>
                </c:pt>
                <c:pt idx="9">
                  <c:v>5.3</c:v>
                </c:pt>
                <c:pt idx="10" formatCode="0.0">
                  <c:v>110</c:v>
                </c:pt>
                <c:pt idx="11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F7-4239-AD50-96F9897EDB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70AD47">
                    <a:lumMod val="50000"/>
                  </a:srgbClr>
                </a:gs>
                <a:gs pos="100000">
                  <a:srgbClr val="70AD47">
                    <a:lumMod val="75000"/>
                  </a:srgbClr>
                </a:gs>
              </a:gsLst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0AD47">
                      <a:lumMod val="50000"/>
                    </a:srgbClr>
                  </a:gs>
                  <a:gs pos="100000">
                    <a:srgbClr val="70AD47">
                      <a:lumMod val="75000"/>
                    </a:srgbClr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A-16F7-4239-AD50-96F9897EDBC1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C-16F7-4239-AD50-96F9897EDBC1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E-16F7-4239-AD50-96F9897EDBC1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0-16F7-4239-AD50-96F9897EDBC1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2-16F7-4239-AD50-96F9897EDBC1}"/>
              </c:ext>
            </c:extLst>
          </c:dPt>
          <c:dLbls>
            <c:dLbl>
              <c:idx val="0"/>
              <c:layout>
                <c:manualLayout>
                  <c:x val="6.9167695473251025E-3"/>
                  <c:y val="-0.1355901132574683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435422"/>
                        </a:solidFill>
                      </a:rPr>
                      <a:t>+21,7</a:t>
                    </a:r>
                    <a:endParaRPr lang="en-US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6F7-4239-AD50-96F9897EDBC1}"/>
                </c:ext>
              </c:extLst>
            </c:dLbl>
            <c:dLbl>
              <c:idx val="1"/>
              <c:layout>
                <c:manualLayout>
                  <c:x val="9.6066872427983535E-3"/>
                  <c:y val="-0.139626344848067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435422"/>
                        </a:solidFill>
                      </a:rPr>
                      <a:t>+21,2</a:t>
                    </a:r>
                    <a:endParaRPr lang="en-US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6F7-4239-AD50-96F9897EDBC1}"/>
                </c:ext>
              </c:extLst>
            </c:dLbl>
            <c:dLbl>
              <c:idx val="2"/>
              <c:layout>
                <c:manualLayout>
                  <c:x val="9.6066872427983535E-3"/>
                  <c:y val="-0.1202691721000553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435422"/>
                        </a:solidFill>
                      </a:rPr>
                      <a:t>+17,5</a:t>
                    </a:r>
                    <a:endParaRPr lang="en-US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6F7-4239-AD50-96F9897EDBC1}"/>
                </c:ext>
              </c:extLst>
            </c:dLbl>
            <c:dLbl>
              <c:idx val="3"/>
              <c:layout>
                <c:manualLayout>
                  <c:x val="4.380349794238683E-3"/>
                  <c:y val="-0.1146262773525560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435422"/>
                        </a:solidFill>
                      </a:rPr>
                      <a:t>+14,2</a:t>
                    </a:r>
                    <a:endParaRPr lang="en-US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6F7-4239-AD50-96F9897EDBC1}"/>
                </c:ext>
              </c:extLst>
            </c:dLbl>
            <c:dLbl>
              <c:idx val="4"/>
              <c:layout>
                <c:manualLayout>
                  <c:x val="6.9166666666666664E-3"/>
                  <c:y val="-8.9018750253108167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435422"/>
                        </a:solidFill>
                      </a:rPr>
                      <a:t>+8,5</a:t>
                    </a:r>
                    <a:endParaRPr lang="en-US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16F7-4239-AD50-96F9897EDBC1}"/>
                </c:ext>
              </c:extLst>
            </c:dLbl>
            <c:dLbl>
              <c:idx val="5"/>
              <c:layout>
                <c:manualLayout>
                  <c:x val="4.4570987654320984E-3"/>
                  <c:y val="-0.1098953819570998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+13,8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16F7-4239-AD50-96F9897EDBC1}"/>
                </c:ext>
              </c:extLst>
            </c:dLbl>
            <c:dLbl>
              <c:idx val="6"/>
              <c:layout>
                <c:manualLayout>
                  <c:x val="9.6834218184594784E-3"/>
                  <c:y val="-6.2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+0,5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16F7-4239-AD50-96F9897EDBC1}"/>
                </c:ext>
              </c:extLst>
            </c:dLbl>
            <c:dLbl>
              <c:idx val="7"/>
              <c:layout>
                <c:manualLayout>
                  <c:x val="6.7631687242798357E-3"/>
                  <c:y val="-5.776886837025337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+0,1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16F7-4239-AD50-96F9897EDBC1}"/>
                </c:ext>
              </c:extLst>
            </c:dLbl>
            <c:dLbl>
              <c:idx val="8"/>
              <c:layout>
                <c:manualLayout>
                  <c:x val="1.1066769547325103E-2"/>
                  <c:y val="-0.101431444808920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-12,4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6F7-4239-AD50-96F9897EDBC1}"/>
                </c:ext>
              </c:extLst>
            </c:dLbl>
            <c:dLbl>
              <c:idx val="9"/>
              <c:layout>
                <c:manualLayout>
                  <c:x val="9.453086419753183E-3"/>
                  <c:y val="-9.0928873229930207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-12,4</a:t>
                    </a:r>
                    <a:endParaRPr lang="en-US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6F7-4239-AD50-96F9897EDBC1}"/>
                </c:ext>
              </c:extLst>
            </c:dLbl>
            <c:dLbl>
              <c:idx val="10"/>
              <c:layout>
                <c:manualLayout>
                  <c:x val="1.083641975308642E-2"/>
                  <c:y val="-6.7534928927226345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-9,4</a:t>
                    </a:r>
                    <a:endParaRPr lang="en-US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6F7-4239-AD50-96F9897EDBC1}"/>
                </c:ext>
              </c:extLst>
            </c:dLbl>
            <c:dLbl>
              <c:idx val="11"/>
              <c:layout>
                <c:manualLayout>
                  <c:x val="9.4530864197530859E-3"/>
                  <c:y val="-6.371522293767464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-3,3</a:t>
                    </a:r>
                    <a:endParaRPr lang="en-US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6F7-4239-AD50-96F9897EDBC1}"/>
                </c:ext>
              </c:extLst>
            </c:dLbl>
            <c:dLbl>
              <c:idx val="12"/>
              <c:layout>
                <c:manualLayout>
                  <c:x val="9.6834218184594784E-3"/>
                  <c:y val="-0.0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ru-RU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</a:t>
                    </a:r>
                    <a:r>
                      <a:rPr lang="en-US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1,9</a:t>
                    </a:r>
                    <a:endParaRPr lang="en-US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16F7-4239-AD50-96F9897ED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ФИКТ</c:v>
                </c:pt>
                <c:pt idx="1">
                  <c:v>ФИиД</c:v>
                </c:pt>
                <c:pt idx="2">
                  <c:v>ФЭУ</c:v>
                </c:pt>
                <c:pt idx="3">
                  <c:v>ФаМИ</c:v>
                </c:pt>
                <c:pt idx="4">
                  <c:v>ФБиЭ</c:v>
                </c:pt>
                <c:pt idx="5">
                  <c:v>ИНЖ</c:v>
                </c:pt>
                <c:pt idx="6">
                  <c:v>Психологии</c:v>
                </c:pt>
                <c:pt idx="7">
                  <c:v>Педфак</c:v>
                </c:pt>
                <c:pt idx="8">
                  <c:v>Филфак</c:v>
                </c:pt>
                <c:pt idx="9">
                  <c:v>ФТФ</c:v>
                </c:pt>
                <c:pt idx="10">
                  <c:v>ФФК</c:v>
                </c:pt>
                <c:pt idx="11">
                  <c:v>Юрфак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21.7</c:v>
                </c:pt>
                <c:pt idx="1">
                  <c:v>21.2</c:v>
                </c:pt>
                <c:pt idx="2">
                  <c:v>17.5</c:v>
                </c:pt>
                <c:pt idx="3">
                  <c:v>14.2</c:v>
                </c:pt>
                <c:pt idx="4">
                  <c:v>8.5</c:v>
                </c:pt>
                <c:pt idx="5">
                  <c:v>13.8</c:v>
                </c:pt>
                <c:pt idx="6">
                  <c:v>0.5</c:v>
                </c:pt>
                <c:pt idx="7">
                  <c:v>0.1</c:v>
                </c:pt>
                <c:pt idx="8">
                  <c:v>12.4</c:v>
                </c:pt>
                <c:pt idx="9">
                  <c:v>9.4</c:v>
                </c:pt>
                <c:pt idx="10">
                  <c:v>3.3</c:v>
                </c:pt>
                <c:pt idx="1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6F7-4239-AD50-96F9897ED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34712320"/>
        <c:axId val="133924544"/>
        <c:axId val="0"/>
      </c:bar3DChart>
      <c:catAx>
        <c:axId val="134712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924544"/>
        <c:crosses val="autoZero"/>
        <c:auto val="1"/>
        <c:lblAlgn val="ctr"/>
        <c:lblOffset val="100"/>
        <c:noMultiLvlLbl val="0"/>
      </c:catAx>
      <c:valAx>
        <c:axId val="133924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71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220"/>
      <c:rAngAx val="1"/>
    </c:view3D>
    <c:floor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4472C4">
                    <a:lumMod val="50000"/>
                  </a:srgbClr>
                </a:gs>
                <a:gs pos="100000">
                  <a:srgbClr val="4472C4">
                    <a:lumMod val="75000"/>
                  </a:srgbClr>
                </a:gs>
              </a:gsLst>
              <a:lin ang="5400000" scaled="1"/>
            </a:gradFill>
          </c:spPr>
          <c:invertIfNegative val="0"/>
          <c:dPt>
            <c:idx val="8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AF4F-429C-B074-8490B13C1857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AF4F-429C-B074-8490B13C1857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5-AF4F-429C-B074-8490B13C1857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005250"/>
                  </a:gs>
                  <a:gs pos="100000">
                    <a:srgbClr val="007774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AF4F-429C-B074-8490B13C1857}"/>
              </c:ext>
            </c:extLst>
          </c:dPt>
          <c:dLbls>
            <c:dLbl>
              <c:idx val="0"/>
              <c:layout>
                <c:manualLayout>
                  <c:x val="0"/>
                  <c:y val="-6.857543973325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4F-429C-B074-8490B13C1857}"/>
                </c:ext>
              </c:extLst>
            </c:dLbl>
            <c:dLbl>
              <c:idx val="1"/>
              <c:layout>
                <c:manualLayout>
                  <c:x val="-1.3065843621399176E-3"/>
                  <c:y val="-2.057263191997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4F-429C-B074-8490B13C1857}"/>
                </c:ext>
              </c:extLst>
            </c:dLbl>
            <c:dLbl>
              <c:idx val="9"/>
              <c:spPr/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4F-429C-B074-8490B13C1857}"/>
                </c:ext>
              </c:extLst>
            </c:dLbl>
            <c:dLbl>
              <c:idx val="11"/>
              <c:spPr/>
              <c:txPr>
                <a:bodyPr rot="0" vert="horz"/>
                <a:lstStyle/>
                <a:p>
                  <a:pPr>
                    <a:defRPr sz="9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F4F-429C-B074-8490B13C1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ФИКТ</c:v>
                </c:pt>
                <c:pt idx="1">
                  <c:v>ФИиД</c:v>
                </c:pt>
                <c:pt idx="2">
                  <c:v>ФЭУ</c:v>
                </c:pt>
                <c:pt idx="3">
                  <c:v>ФаМИ</c:v>
                </c:pt>
                <c:pt idx="4">
                  <c:v>ФБиЭ</c:v>
                </c:pt>
                <c:pt idx="5">
                  <c:v>ИНЖ</c:v>
                </c:pt>
                <c:pt idx="6">
                  <c:v>ФП</c:v>
                </c:pt>
                <c:pt idx="7">
                  <c:v>Педфак</c:v>
                </c:pt>
                <c:pt idx="8">
                  <c:v>Филфак</c:v>
                </c:pt>
                <c:pt idx="9">
                  <c:v>ФТФ</c:v>
                </c:pt>
                <c:pt idx="10">
                  <c:v>ФФК</c:v>
                </c:pt>
                <c:pt idx="11">
                  <c:v>Юрфак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24.4</c:v>
                </c:pt>
                <c:pt idx="1">
                  <c:v>51.7</c:v>
                </c:pt>
                <c:pt idx="2">
                  <c:v>21.4</c:v>
                </c:pt>
                <c:pt idx="3">
                  <c:v>91.1</c:v>
                </c:pt>
                <c:pt idx="4">
                  <c:v>29.1</c:v>
                </c:pt>
                <c:pt idx="5">
                  <c:v>33.299999999999997</c:v>
                </c:pt>
                <c:pt idx="6">
                  <c:v>13.6</c:v>
                </c:pt>
                <c:pt idx="7">
                  <c:v>17.100000000000001</c:v>
                </c:pt>
                <c:pt idx="8">
                  <c:v>27.1</c:v>
                </c:pt>
                <c:pt idx="9">
                  <c:v>0.5</c:v>
                </c:pt>
                <c:pt idx="10">
                  <c:v>106.4</c:v>
                </c:pt>
                <c:pt idx="1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4F-429C-B074-8490B13C18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70AD47">
                    <a:lumMod val="50000"/>
                  </a:srgbClr>
                </a:gs>
                <a:gs pos="100000">
                  <a:srgbClr val="70AD47">
                    <a:lumMod val="75000"/>
                  </a:srgbClr>
                </a:gs>
              </a:gsLst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0AD47">
                      <a:lumMod val="50000"/>
                    </a:srgbClr>
                  </a:gs>
                  <a:gs pos="100000">
                    <a:srgbClr val="70AD47">
                      <a:lumMod val="75000"/>
                    </a:srgbClr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C-AF4F-429C-B074-8490B13C1857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E-AF4F-429C-B074-8490B13C1857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0-AF4F-429C-B074-8490B13C1857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2-AF4F-429C-B074-8490B13C1857}"/>
              </c:ext>
            </c:extLst>
          </c:dPt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800000"/>
                  </a:gs>
                  <a:gs pos="100000">
                    <a:srgbClr val="A80000"/>
                  </a:gs>
                </a:gsLst>
                <a:lin ang="54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4-AF4F-429C-B074-8490B13C1857}"/>
              </c:ext>
            </c:extLst>
          </c:dPt>
          <c:dLbls>
            <c:dLbl>
              <c:idx val="0"/>
              <c:layout>
                <c:manualLayout>
                  <c:x val="1.083641975308642E-2"/>
                  <c:y val="-6.3585901537547757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+2,4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F4F-429C-B074-8490B13C1857}"/>
                </c:ext>
              </c:extLst>
            </c:dLbl>
            <c:dLbl>
              <c:idx val="1"/>
              <c:layout>
                <c:manualLayout>
                  <c:x val="1.3526440329218107E-2"/>
                  <c:y val="-0.1499126608080562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+25,1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AF4F-429C-B074-8490B13C1857}"/>
                </c:ext>
              </c:extLst>
            </c:dLbl>
            <c:dLbl>
              <c:idx val="2"/>
              <c:layout>
                <c:manualLayout>
                  <c:x val="1.0913271604938272E-2"/>
                  <c:y val="-6.540882031344916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+2,6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AF4F-429C-B074-8490B13C1857}"/>
                </c:ext>
              </c:extLst>
            </c:dLbl>
            <c:dLbl>
              <c:idx val="3"/>
              <c:layout>
                <c:manualLayout>
                  <c:x val="1.2373353909465021E-2"/>
                  <c:y val="-0.128341905263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+19,2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AF4F-429C-B074-8490B13C1857}"/>
                </c:ext>
              </c:extLst>
            </c:dLbl>
            <c:dLbl>
              <c:idx val="4"/>
              <c:layout>
                <c:manualLayout>
                  <c:x val="1.0913168724279835E-2"/>
                  <c:y val="-9.5876294226433942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+10,4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AF4F-429C-B074-8490B13C1857}"/>
                </c:ext>
              </c:extLst>
            </c:dLbl>
            <c:dLbl>
              <c:idx val="5"/>
              <c:layout>
                <c:manualLayout>
                  <c:x val="1.2450102880658436E-2"/>
                  <c:y val="-0.1853283656636833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+34,9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AF4F-429C-B074-8490B13C1857}"/>
                </c:ext>
              </c:extLst>
            </c:dLbl>
            <c:dLbl>
              <c:idx val="6"/>
              <c:layout>
                <c:manualLayout>
                  <c:x val="9.8369341563786013E-3"/>
                  <c:y val="-7.964389368107020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+7,0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AF4F-429C-B074-8490B13C1857}"/>
                </c:ext>
              </c:extLst>
            </c:dLbl>
            <c:dLbl>
              <c:idx val="7"/>
              <c:layout>
                <c:manualLayout>
                  <c:x val="1.0913271604938272E-2"/>
                  <c:y val="-7.4912728303567808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4354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435422"/>
                        </a:solidFill>
                      </a:rPr>
                      <a:t>+6,0</a:t>
                    </a:r>
                    <a:endParaRPr lang="en-US" dirty="0">
                      <a:solidFill>
                        <a:srgbClr val="43542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AF4F-429C-B074-8490B13C1857}"/>
                </c:ext>
              </c:extLst>
            </c:dLbl>
            <c:dLbl>
              <c:idx val="8"/>
              <c:layout>
                <c:manualLayout>
                  <c:x val="1.2450113766590757E-2"/>
                  <c:y val="-7.057249692895423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</a:rPr>
                      <a:t>-5,8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F4F-429C-B074-8490B13C1857}"/>
                </c:ext>
              </c:extLst>
            </c:dLbl>
            <c:dLbl>
              <c:idx val="9"/>
              <c:layout>
                <c:manualLayout>
                  <c:x val="9.453086419753183E-3"/>
                  <c:y val="-0.10807273316324464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-14,2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F4F-429C-B074-8490B13C1857}"/>
                </c:ext>
              </c:extLst>
            </c:dLbl>
            <c:dLbl>
              <c:idx val="10"/>
              <c:layout>
                <c:manualLayout>
                  <c:x val="1.083641975308642E-2"/>
                  <c:y val="-8.1250016873877881E-2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-6,3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AF4F-429C-B074-8490B13C1857}"/>
                </c:ext>
              </c:extLst>
            </c:dLbl>
            <c:dLbl>
              <c:idx val="11"/>
              <c:layout>
                <c:manualLayout>
                  <c:x val="1.2296604938271605E-2"/>
                  <c:y val="-0.10828925876429217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en-US" sz="900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-14,8</a:t>
                    </a:r>
                    <a:endParaRPr lang="en-US" dirty="0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AF4F-429C-B074-8490B13C1857}"/>
                </c:ext>
              </c:extLst>
            </c:dLbl>
            <c:dLbl>
              <c:idx val="12"/>
              <c:layout>
                <c:manualLayout>
                  <c:x val="9.6834218184594784E-3"/>
                  <c:y val="-0.0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defRPr>
                    </a:pPr>
                    <a:r>
                      <a:rPr lang="ru-RU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-</a:t>
                    </a:r>
                    <a:r>
                      <a:rPr lang="en-US" sz="90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rPr>
                      <a:t>1,9</a:t>
                    </a:r>
                    <a:endParaRPr lang="en-US">
                      <a:solidFill>
                        <a:srgbClr val="8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AF4F-429C-B074-8490B13C1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ФИКТ</c:v>
                </c:pt>
                <c:pt idx="1">
                  <c:v>ФИиД</c:v>
                </c:pt>
                <c:pt idx="2">
                  <c:v>ФЭУ</c:v>
                </c:pt>
                <c:pt idx="3">
                  <c:v>ФаМИ</c:v>
                </c:pt>
                <c:pt idx="4">
                  <c:v>ФБиЭ</c:v>
                </c:pt>
                <c:pt idx="5">
                  <c:v>ИНЖ</c:v>
                </c:pt>
                <c:pt idx="6">
                  <c:v>ФП</c:v>
                </c:pt>
                <c:pt idx="7">
                  <c:v>Педфак</c:v>
                </c:pt>
                <c:pt idx="8">
                  <c:v>Филфак</c:v>
                </c:pt>
                <c:pt idx="9">
                  <c:v>ФТФ</c:v>
                </c:pt>
                <c:pt idx="10">
                  <c:v>ФФК</c:v>
                </c:pt>
                <c:pt idx="11">
                  <c:v>Юрфак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2.4</c:v>
                </c:pt>
                <c:pt idx="1">
                  <c:v>25.1</c:v>
                </c:pt>
                <c:pt idx="2">
                  <c:v>2.6</c:v>
                </c:pt>
                <c:pt idx="3">
                  <c:v>19.2</c:v>
                </c:pt>
                <c:pt idx="4">
                  <c:v>10.4</c:v>
                </c:pt>
                <c:pt idx="5">
                  <c:v>34.9</c:v>
                </c:pt>
                <c:pt idx="6">
                  <c:v>7</c:v>
                </c:pt>
                <c:pt idx="7">
                  <c:v>6</c:v>
                </c:pt>
                <c:pt idx="8">
                  <c:v>5.8</c:v>
                </c:pt>
                <c:pt idx="9">
                  <c:v>14.2</c:v>
                </c:pt>
                <c:pt idx="10">
                  <c:v>6.3</c:v>
                </c:pt>
                <c:pt idx="11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F4F-429C-B074-8490B13C1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48208128"/>
        <c:axId val="133929728"/>
        <c:axId val="0"/>
      </c:bar3DChart>
      <c:catAx>
        <c:axId val="148208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929728"/>
        <c:crosses val="autoZero"/>
        <c:auto val="1"/>
        <c:lblAlgn val="ctr"/>
        <c:lblOffset val="100"/>
        <c:noMultiLvlLbl val="0"/>
      </c:catAx>
      <c:valAx>
        <c:axId val="133929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820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51066685420578E-2"/>
          <c:y val="0.2044483525541019"/>
          <c:w val="0.89489136568609673"/>
          <c:h val="0.72171795460245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Бюджет</c:v>
                </c:pt>
              </c:strCache>
            </c:strRef>
          </c:tx>
          <c:spPr>
            <a:gradFill flip="none" rotWithShape="1">
              <a:gsLst>
                <a:gs pos="100000">
                  <a:srgbClr val="70AD47">
                    <a:lumMod val="50000"/>
                    <a:alpha val="0"/>
                  </a:srgbClr>
                </a:gs>
                <a:gs pos="50000">
                  <a:srgbClr val="70AD47">
                    <a:lumMod val="50000"/>
                  </a:srgbClr>
                </a:gs>
              </a:gsLst>
              <a:lin ang="108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9050"/>
              <a:bevelB w="0" h="0"/>
            </a:sp3d>
          </c:spPr>
          <c:invertIfNegative val="0"/>
          <c:dLbls>
            <c:dLbl>
              <c:idx val="0"/>
              <c:layout>
                <c:manualLayout>
                  <c:x val="1.0760906220820574E-2"/>
                  <c:y val="0.26243275982393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9-4052-967F-6984B5F1006C}"/>
                </c:ext>
              </c:extLst>
            </c:dLbl>
            <c:dLbl>
              <c:idx val="1"/>
              <c:layout>
                <c:manualLayout>
                  <c:x val="1.0760906220820526E-2"/>
                  <c:y val="0.29821904525446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89-4052-967F-6984B5F1006C}"/>
                </c:ext>
              </c:extLst>
            </c:dLbl>
            <c:dLbl>
              <c:idx val="2"/>
              <c:layout>
                <c:manualLayout>
                  <c:x val="2.1521812441641149E-2"/>
                  <c:y val="0.36979161611553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89-4052-967F-6984B5F10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23633</c:v>
                </c:pt>
                <c:pt idx="1">
                  <c:v>27034.2</c:v>
                </c:pt>
                <c:pt idx="2">
                  <c:v>32948.699999999997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D-409E-AE1F-7ACF81E6BF7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Внебюджет</c:v>
                </c:pt>
              </c:strCache>
            </c:strRef>
          </c:tx>
          <c:spPr>
            <a:gradFill flip="none" rotWithShape="1">
              <a:gsLst>
                <a:gs pos="100000">
                  <a:srgbClr val="70AD47">
                    <a:alpha val="0"/>
                  </a:srgbClr>
                </a:gs>
                <a:gs pos="50000">
                  <a:srgbClr val="70AD47">
                    <a:lumMod val="55000"/>
                    <a:lumOff val="45000"/>
                  </a:srgbClr>
                </a:gs>
              </a:gsLst>
              <a:lin ang="108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dLbl>
              <c:idx val="0"/>
              <c:layout>
                <c:manualLayout>
                  <c:x val="2.1521812441641149E-2"/>
                  <c:y val="0.26243275982393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89-4052-967F-6984B5F1006C}"/>
                </c:ext>
              </c:extLst>
            </c:dLbl>
            <c:dLbl>
              <c:idx val="1"/>
              <c:layout>
                <c:manualLayout>
                  <c:x val="2.1521812441641149E-2"/>
                  <c:y val="0.26640901376065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89-4052-967F-6984B5F1006C}"/>
                </c:ext>
              </c:extLst>
            </c:dLbl>
            <c:dLbl>
              <c:idx val="2"/>
              <c:layout>
                <c:manualLayout>
                  <c:x val="1.614135933123086E-2"/>
                  <c:y val="0.31810031493809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89-4052-967F-6984B5F10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22183.1</c:v>
                </c:pt>
                <c:pt idx="1">
                  <c:v>21212.5</c:v>
                </c:pt>
                <c:pt idx="2">
                  <c:v>24920.1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D-409E-AE1F-7ACF81E6B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0"/>
        <c:shape val="box"/>
        <c:axId val="148006400"/>
        <c:axId val="89080960"/>
        <c:axId val="0"/>
      </c:bar3DChart>
      <c:catAx>
        <c:axId val="14800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89080960"/>
        <c:crosses val="autoZero"/>
        <c:auto val="1"/>
        <c:lblAlgn val="ctr"/>
        <c:lblOffset val="10"/>
        <c:noMultiLvlLbl val="0"/>
      </c:catAx>
      <c:valAx>
        <c:axId val="890809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80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592500580411079E-2"/>
          <c:y val="0.1004780584359045"/>
          <c:w val="0.56179429214419951"/>
          <c:h val="0.13250694044166475"/>
        </c:manualLayout>
      </c:layout>
      <c:overlay val="0"/>
      <c:spPr>
        <a:noFill/>
      </c:spPr>
      <c:txPr>
        <a:bodyPr/>
        <a:lstStyle/>
        <a:p>
          <a:pPr>
            <a:defRPr sz="1200">
              <a:solidFill>
                <a:schemeClr val="tx1"/>
              </a:solidFill>
              <a:latin typeface="Impact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254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184646150427735E-3"/>
          <c:y val="0.5186658716840804"/>
          <c:w val="0.98342475836018217"/>
          <c:h val="0.426247911071285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AF-43D1-991C-367BF303F344}"/>
              </c:ext>
            </c:extLst>
          </c:dPt>
          <c:dLbls>
            <c:dLbl>
              <c:idx val="0"/>
              <c:layout>
                <c:manualLayout>
                  <c:x val="7.8819670987322794E-3"/>
                  <c:y val="-2.067999909792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AF-43D1-991C-367BF303F344}"/>
                </c:ext>
              </c:extLst>
            </c:dLbl>
            <c:dLbl>
              <c:idx val="1"/>
              <c:layout>
                <c:manualLayout>
                  <c:x val="9.9860947258838904E-3"/>
                  <c:y val="-2.052933389185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F-43D1-991C-367BF303F344}"/>
                </c:ext>
              </c:extLst>
            </c:dLbl>
            <c:dLbl>
              <c:idx val="2"/>
              <c:layout>
                <c:manualLayout>
                  <c:x val="1.0771780016945247E-2"/>
                  <c:y val="-1.903083886452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AF-43D1-991C-367BF303F344}"/>
                </c:ext>
              </c:extLst>
            </c:dLbl>
            <c:dLbl>
              <c:idx val="3"/>
              <c:layout>
                <c:manualLayout>
                  <c:x val="9.6096971449581483E-3"/>
                  <c:y val="-1.9031318690018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AF-43D1-991C-367BF303F344}"/>
                </c:ext>
              </c:extLst>
            </c:dLbl>
            <c:dLbl>
              <c:idx val="4"/>
              <c:layout>
                <c:manualLayout>
                  <c:x val="1.4375293560690332E-2"/>
                  <c:y val="-1.518455768006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AF-43D1-991C-367BF303F344}"/>
                </c:ext>
              </c:extLst>
            </c:dLbl>
            <c:dLbl>
              <c:idx val="5"/>
              <c:layout>
                <c:manualLayout>
                  <c:x val="1.1952094611450668E-2"/>
                  <c:y val="-1.903083886452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AF-43D1-991C-367BF303F344}"/>
                </c:ext>
              </c:extLst>
            </c:dLbl>
            <c:dLbl>
              <c:idx val="6"/>
              <c:layout>
                <c:manualLayout>
                  <c:x val="1.1732452784097163E-2"/>
                  <c:y val="-1.29067761068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AF-43D1-991C-367BF303F344}"/>
                </c:ext>
              </c:extLst>
            </c:dLbl>
            <c:dLbl>
              <c:idx val="7"/>
              <c:layout>
                <c:manualLayout>
                  <c:x val="9.1398831906534736E-3"/>
                  <c:y val="1.218756762540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AF-43D1-991C-367BF303F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solidFill>
                      <a:schemeClr val="tx1"/>
                    </a:solidFill>
                    <a:effectLst/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0.629</c:v>
                </c:pt>
                <c:pt idx="1">
                  <c:v>0.16</c:v>
                </c:pt>
                <c:pt idx="2">
                  <c:v>0.13600000000000001</c:v>
                </c:pt>
                <c:pt idx="3">
                  <c:v>1.7999999999999999E-2</c:v>
                </c:pt>
                <c:pt idx="4">
                  <c:v>7.0999999999999994E-2</c:v>
                </c:pt>
                <c:pt idx="5">
                  <c:v>1.6E-2</c:v>
                </c:pt>
                <c:pt idx="6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AF-43D1-991C-367BF303F3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00000"/>
            </a:solidFill>
            <a:effectLst/>
          </c:spPr>
          <c:invertIfNegative val="0"/>
          <c:dLbls>
            <c:dLbl>
              <c:idx val="0"/>
              <c:layout>
                <c:manualLayout>
                  <c:x val="1.1547918443840587E-2"/>
                  <c:y val="-2.437513525081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AF-43D1-991C-367BF303F344}"/>
                </c:ext>
              </c:extLst>
            </c:dLbl>
            <c:dLbl>
              <c:idx val="1"/>
              <c:layout>
                <c:manualLayout>
                  <c:x val="9.5034696269873497E-3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AF-43D1-991C-367BF303F344}"/>
                </c:ext>
              </c:extLst>
            </c:dLbl>
            <c:dLbl>
              <c:idx val="2"/>
              <c:layout>
                <c:manualLayout>
                  <c:x val="1.1877576769757179E-2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AF-43D1-991C-367BF303F344}"/>
                </c:ext>
              </c:extLst>
            </c:dLbl>
            <c:dLbl>
              <c:idx val="3"/>
              <c:layout>
                <c:manualLayout>
                  <c:x val="9.4690997236073268E-3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AF-43D1-991C-367BF303F344}"/>
                </c:ext>
              </c:extLst>
            </c:dLbl>
            <c:dLbl>
              <c:idx val="4"/>
              <c:layout>
                <c:manualLayout>
                  <c:x val="1.1953072535882247E-2"/>
                  <c:y val="-1.218756762540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AF-43D1-991C-367BF303F344}"/>
                </c:ext>
              </c:extLst>
            </c:dLbl>
            <c:dLbl>
              <c:idx val="5"/>
              <c:layout>
                <c:manualLayout>
                  <c:x val="1.2045584187118407E-2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AF-43D1-991C-367BF303F344}"/>
                </c:ext>
              </c:extLst>
            </c:dLbl>
            <c:dLbl>
              <c:idx val="6"/>
              <c:layout>
                <c:manualLayout>
                  <c:x val="7.112151014220097E-3"/>
                  <c:y val="-9.590177255758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AF-43D1-991C-367BF303F344}"/>
                </c:ext>
              </c:extLst>
            </c:dLbl>
            <c:dLbl>
              <c:idx val="7"/>
              <c:layout>
                <c:manualLayout>
                  <c:x val="9.7983162565611799E-3"/>
                  <c:y val="1.218756762540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DAF-43D1-991C-367BF303F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0.66600000000000004</c:v>
                </c:pt>
                <c:pt idx="1">
                  <c:v>7.9000000000000001E-2</c:v>
                </c:pt>
                <c:pt idx="2">
                  <c:v>0.151</c:v>
                </c:pt>
                <c:pt idx="3">
                  <c:v>4.2999999999999997E-2</c:v>
                </c:pt>
                <c:pt idx="4">
                  <c:v>7.1999999999999995E-2</c:v>
                </c:pt>
                <c:pt idx="5">
                  <c:v>2.4E-2</c:v>
                </c:pt>
                <c:pt idx="6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DAF-43D1-991C-367BF303F3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effectLst/>
          </c:spPr>
          <c:invertIfNegative val="0"/>
          <c:dLbls>
            <c:dLbl>
              <c:idx val="0"/>
              <c:layout>
                <c:manualLayout>
                  <c:x val="1.0676156957581085E-2"/>
                  <c:y val="-2.437513525081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DAF-43D1-991C-367BF303F344}"/>
                </c:ext>
              </c:extLst>
            </c:dLbl>
            <c:dLbl>
              <c:idx val="1"/>
              <c:layout>
                <c:manualLayout>
                  <c:x val="9.3416373378834502E-3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DAF-43D1-991C-367BF303F344}"/>
                </c:ext>
              </c:extLst>
            </c:dLbl>
            <c:dLbl>
              <c:idx val="2"/>
              <c:layout>
                <c:manualLayout>
                  <c:x val="1.297500356697941E-2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DAF-43D1-991C-367BF303F344}"/>
                </c:ext>
              </c:extLst>
            </c:dLbl>
            <c:dLbl>
              <c:idx val="3"/>
              <c:layout>
                <c:manualLayout>
                  <c:x val="1.0676156957581085E-2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DAF-43D1-991C-367BF303F344}"/>
                </c:ext>
              </c:extLst>
            </c:dLbl>
            <c:dLbl>
              <c:idx val="4"/>
              <c:layout>
                <c:manualLayout>
                  <c:x val="1.0491075510532875E-2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DAF-43D1-991C-367BF303F344}"/>
                </c:ext>
              </c:extLst>
            </c:dLbl>
            <c:dLbl>
              <c:idx val="5"/>
              <c:layout>
                <c:manualLayout>
                  <c:x val="1.201067657727882E-2"/>
                  <c:y val="-1.828135143810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DAF-43D1-991C-367BF303F344}"/>
                </c:ext>
              </c:extLst>
            </c:dLbl>
            <c:dLbl>
              <c:idx val="6"/>
              <c:layout>
                <c:manualLayout>
                  <c:x val="1.2882394123300037E-2"/>
                  <c:y val="-2.4375135250811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DAF-43D1-991C-367BF303F344}"/>
                </c:ext>
              </c:extLst>
            </c:dLbl>
            <c:dLbl>
              <c:idx val="7"/>
              <c:layout>
                <c:manualLayout>
                  <c:x val="6.6725980984880806E-3"/>
                  <c:y val="6.0937838127029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DAF-43D1-991C-367BF303F344}"/>
                </c:ext>
              </c:extLst>
            </c:dLbl>
            <c:dLbl>
              <c:idx val="8"/>
              <c:layout>
                <c:manualLayout>
                  <c:x val="8.0071177181857169E-3"/>
                  <c:y val="6.0937838127029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DAF-43D1-991C-367BF303F344}"/>
                </c:ext>
              </c:extLst>
            </c:dLbl>
            <c:dLbl>
              <c:idx val="9"/>
              <c:layout>
                <c:manualLayout>
                  <c:x val="5.3380784787905424E-3"/>
                  <c:y val="-1.117180793227693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DAF-43D1-991C-367BF303F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Impact" panose="020B080603090205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Лист1!$D$2:$D$8</c:f>
              <c:numCache>
                <c:formatCode>0.0%</c:formatCode>
                <c:ptCount val="7"/>
                <c:pt idx="0">
                  <c:v>0.59699999999999998</c:v>
                </c:pt>
                <c:pt idx="1">
                  <c:v>0.113</c:v>
                </c:pt>
                <c:pt idx="2">
                  <c:v>0.17399999999999999</c:v>
                </c:pt>
                <c:pt idx="3">
                  <c:v>3.2000000000000001E-2</c:v>
                </c:pt>
                <c:pt idx="4">
                  <c:v>4.8000000000000001E-2</c:v>
                </c:pt>
                <c:pt idx="5">
                  <c:v>1.9E-2</c:v>
                </c:pt>
                <c:pt idx="6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DAF-43D1-991C-367BF303F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149271552"/>
        <c:axId val="89084416"/>
        <c:axId val="0"/>
      </c:bar3DChart>
      <c:catAx>
        <c:axId val="149271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9084416"/>
        <c:crosses val="autoZero"/>
        <c:auto val="1"/>
        <c:lblAlgn val="ctr"/>
        <c:lblOffset val="100"/>
        <c:noMultiLvlLbl val="0"/>
      </c:catAx>
      <c:valAx>
        <c:axId val="890844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927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65230561820523"/>
          <c:y val="3.7349526740016487E-2"/>
          <c:w val="0.23004958370245907"/>
          <c:h val="0.13240352748512418"/>
        </c:manualLayout>
      </c:layout>
      <c:overlay val="0"/>
      <c:txPr>
        <a:bodyPr/>
        <a:lstStyle/>
        <a:p>
          <a:pPr>
            <a:defRPr sz="1800">
              <a:latin typeface="Impact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253020652543995E-2"/>
          <c:y val="9.596789123782927E-2"/>
          <c:w val="0.92749395869491202"/>
          <c:h val="0.716875019903352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3E6776">
                <a:alpha val="97000"/>
              </a:srgbClr>
            </a:solidFill>
            <a:ln w="9525" cap="flat" cmpd="sng" algn="ctr">
              <a:solidFill>
                <a:srgbClr val="3E6776"/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 w="31750" h="31750"/>
              <a:contourClr>
                <a:srgbClr val="3E6776"/>
              </a:contourClr>
            </a:sp3d>
          </c:spPr>
          <c:invertIfNegative val="0"/>
          <c:dLbls>
            <c:dLbl>
              <c:idx val="0"/>
              <c:layout>
                <c:manualLayout>
                  <c:x val="1.51052507747474E-17"/>
                  <c:y val="0.30704219726529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2C-451E-9E0F-1078269B3440}"/>
                </c:ext>
              </c:extLst>
            </c:dLbl>
            <c:dLbl>
              <c:idx val="1"/>
              <c:layout>
                <c:manualLayout>
                  <c:x val="-3.2957291502312721E-3"/>
                  <c:y val="0.34156877815818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2C-451E-9E0F-1078269B3440}"/>
                </c:ext>
              </c:extLst>
            </c:dLbl>
            <c:dLbl>
              <c:idx val="2"/>
              <c:layout>
                <c:manualLayout>
                  <c:x val="0"/>
                  <c:y val="0.34152505825272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2C-451E-9E0F-1078269B3440}"/>
                </c:ext>
              </c:extLst>
            </c:dLbl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11552.2</c:v>
                </c:pt>
                <c:pt idx="1">
                  <c:v>13732</c:v>
                </c:pt>
                <c:pt idx="2">
                  <c:v>15779.4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C-451E-9E0F-1078269B34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rgbClr val="5892A6">
                <a:alpha val="91000"/>
              </a:srgbClr>
            </a:solidFill>
            <a:ln w="9525" cap="flat" cmpd="sng" algn="ctr">
              <a:solidFill>
                <a:srgbClr val="5892A6"/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 w="31750" h="31750"/>
              <a:contourClr>
                <a:srgbClr val="5892A6"/>
              </a:contourClr>
            </a:sp3d>
          </c:spPr>
          <c:invertIfNegative val="0"/>
          <c:dLbls>
            <c:dLbl>
              <c:idx val="0"/>
              <c:layout>
                <c:manualLayout>
                  <c:x val="-3.2957291502312721E-3"/>
                  <c:y val="0.33713228725813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2C-451E-9E0F-1078269B3440}"/>
                </c:ext>
              </c:extLst>
            </c:dLbl>
            <c:dLbl>
              <c:idx val="1"/>
              <c:layout>
                <c:manualLayout>
                  <c:x val="-1.3624077195837936E-4"/>
                  <c:y val="0.32468371886913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2C-451E-9E0F-1078269B3440}"/>
                </c:ext>
              </c:extLst>
            </c:dLbl>
            <c:dLbl>
              <c:idx val="2"/>
              <c:layout>
                <c:manualLayout>
                  <c:x val="3.2957291502312721E-3"/>
                  <c:y val="0.35754867347869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2C-451E-9E0F-1078269B344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#\ ##0.0</c:formatCode>
                <c:ptCount val="3"/>
                <c:pt idx="0">
                  <c:v>12960.8</c:v>
                </c:pt>
                <c:pt idx="1">
                  <c:v>12911</c:v>
                </c:pt>
                <c:pt idx="2">
                  <c:v>14633.5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C-451E-9E0F-1078269B3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shape val="box"/>
        <c:axId val="151120384"/>
        <c:axId val="89086144"/>
        <c:axId val="0"/>
      </c:bar3DChart>
      <c:catAx>
        <c:axId val="1511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89086144"/>
        <c:crosses val="autoZero"/>
        <c:auto val="1"/>
        <c:lblAlgn val="ctr"/>
        <c:lblOffset val="50"/>
        <c:noMultiLvlLbl val="0"/>
      </c:catAx>
      <c:valAx>
        <c:axId val="8908614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11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10848813745113"/>
          <c:y val="0.92432947968454737"/>
          <c:w val="0.50567021117579158"/>
          <c:h val="6.1960821567191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Impact" panose="020B080603090205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0"/>
      <c:rotY val="0"/>
      <c:depthPercent val="100"/>
      <c:rAngAx val="0"/>
      <c:perspective val="10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731013052421784E-2"/>
          <c:y val="0.27110247156987749"/>
          <c:w val="0.94961008120309864"/>
          <c:h val="0.500886417810060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Средняя заработная плата по университету</c:v>
                </c:pt>
              </c:strCache>
            </c:strRef>
          </c:tx>
          <c:spPr>
            <a:solidFill>
              <a:schemeClr val="accent6">
                <a:lumMod val="75000"/>
                <a:alpha val="9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31750" h="317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5229359823204654E-2"/>
                  <c:y val="0.18429750921322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D3-4E28-B6B8-D6794ED564FF}"/>
                </c:ext>
              </c:extLst>
            </c:dLbl>
            <c:dLbl>
              <c:idx val="1"/>
              <c:layout>
                <c:manualLayout>
                  <c:x val="5.6065244051566408E-3"/>
                  <c:y val="0.2038442147358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D3-4E28-B6B8-D6794ED564FF}"/>
                </c:ext>
              </c:extLst>
            </c:dLbl>
            <c:dLbl>
              <c:idx val="2"/>
              <c:layout>
                <c:manualLayout>
                  <c:x val="-1.6819573215469768E-2"/>
                  <c:y val="0.21501376074876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D3-4E28-B6B8-D6794ED564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1316.2</c:v>
                </c:pt>
                <c:pt idx="1">
                  <c:v>1490</c:v>
                </c:pt>
                <c:pt idx="2">
                  <c:v>1758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E6-4FD0-B362-BEE0A602D26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Средняя заработная плата ППС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9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h="317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19573215469768E-2"/>
                  <c:y val="0.22618330676168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D3-4E28-B6B8-D6794ED564FF}"/>
                </c:ext>
              </c:extLst>
            </c:dLbl>
            <c:dLbl>
              <c:idx val="1"/>
              <c:layout>
                <c:manualLayout>
                  <c:x val="0"/>
                  <c:y val="0.25689955829722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D3-4E28-B6B8-D6794ED564FF}"/>
                </c:ext>
              </c:extLst>
            </c:dLbl>
            <c:dLbl>
              <c:idx val="2"/>
              <c:layout>
                <c:manualLayout>
                  <c:x val="-1.6819573215469768E-2"/>
                  <c:y val="0.29040819633599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D3-4E28-B6B8-D6794ED564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1758</c:v>
                </c:pt>
                <c:pt idx="1">
                  <c:v>2054.4</c:v>
                </c:pt>
                <c:pt idx="2">
                  <c:v>2491.1999999999998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E6-4FD0-B362-BEE0A602D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90"/>
        <c:shape val="cylinder"/>
        <c:axId val="151209472"/>
        <c:axId val="147800640"/>
        <c:axId val="0"/>
      </c:bar3DChart>
      <c:catAx>
        <c:axId val="15120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rgbClr val="404040"/>
            </a:solidFill>
          </a:ln>
        </c:spPr>
        <c:txPr>
          <a:bodyPr/>
          <a:lstStyle/>
          <a:p>
            <a:pPr>
              <a:defRPr sz="1200">
                <a:latin typeface="Impact" pitchFamily="34" charset="0"/>
              </a:defRPr>
            </a:pPr>
            <a:endParaRPr lang="en-US"/>
          </a:p>
        </c:txPr>
        <c:crossAx val="147800640"/>
        <c:crosses val="autoZero"/>
        <c:auto val="1"/>
        <c:lblAlgn val="ctr"/>
        <c:lblOffset val="50"/>
        <c:noMultiLvlLbl val="0"/>
      </c:catAx>
      <c:valAx>
        <c:axId val="1478006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120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38766599947554"/>
          <c:y val="0.83997052822937834"/>
          <c:w val="0.84185473539412103"/>
          <c:h val="8.7029012895768573E-2"/>
        </c:manualLayout>
      </c:layout>
      <c:overlay val="0"/>
      <c:txPr>
        <a:bodyPr/>
        <a:lstStyle/>
        <a:p>
          <a:pPr>
            <a:defRPr sz="1100">
              <a:latin typeface="Impact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17276394538699E-2"/>
          <c:y val="8.0586777884496127E-2"/>
          <c:w val="0.9053654472109226"/>
          <c:h val="0.66738369862737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48800">
                    <a:srgbClr val="768B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788C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8CE-4555-8514-000DD9064C3E}"/>
              </c:ext>
            </c:extLst>
          </c:dPt>
          <c:dLbls>
            <c:dLbl>
              <c:idx val="1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CE-4555-8514-000DD9064C3E}"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61B-463C-BF11-BAC91CE5A2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 formatCode="0.0%">
                  <c:v>1.008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E-4555-8514-000DD9064C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C0908E"/>
                  </a:gs>
                  <a:gs pos="0">
                    <a:srgbClr val="C0504D">
                      <a:lumMod val="87000"/>
                      <a:lumOff val="13000"/>
                    </a:srgbClr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C0504D">
                      <a:lumMod val="87000"/>
                      <a:lumOff val="13000"/>
                    </a:srgbClr>
                  </a:gs>
                  <a:gs pos="55000">
                    <a:srgbClr val="C0918F"/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18CE-4555-8514-000DD9064C3E}"/>
              </c:ext>
            </c:extLst>
          </c:dPt>
          <c:dLbls>
            <c:dLbl>
              <c:idx val="0"/>
              <c:layout>
                <c:manualLayout>
                  <c:x val="3.0110994069251898E-2"/>
                  <c:y val="-2.9304282867089502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E-4555-8514-000DD9064C3E}"/>
                </c:ext>
              </c:extLst>
            </c:dLbl>
            <c:dLbl>
              <c:idx val="1"/>
              <c:layout>
                <c:manualLayout>
                  <c:x val="2.1507852906608501E-2"/>
                  <c:y val="-2.9304282867089502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E-4555-8514-000DD9064C3E}"/>
                </c:ext>
              </c:extLst>
            </c:dLbl>
            <c:dLbl>
              <c:idx val="2"/>
              <c:layout>
                <c:manualLayout>
                  <c:x val="3.0110994069251822E-2"/>
                  <c:y val="-2.9304282867089502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F0-4E05-A192-B83E4889A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E-4555-8514-000DD906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54"/>
        <c:shape val="box"/>
        <c:axId val="88008192"/>
        <c:axId val="55106304"/>
        <c:axId val="0"/>
      </c:bar3DChart>
      <c:catAx>
        <c:axId val="8800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Rounded MT Bold" pitchFamily="34" charset="0"/>
              </a:defRPr>
            </a:pPr>
            <a:endParaRPr lang="en-US"/>
          </a:p>
        </c:txPr>
        <c:crossAx val="55106304"/>
        <c:crosses val="autoZero"/>
        <c:auto val="1"/>
        <c:lblAlgn val="ctr"/>
        <c:lblOffset val="50"/>
        <c:noMultiLvlLbl val="0"/>
      </c:catAx>
      <c:valAx>
        <c:axId val="55106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00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17276394538699E-2"/>
          <c:y val="8.0586777884496127E-2"/>
          <c:w val="0.9053654472109226"/>
          <c:h val="0.66738369862737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48800">
                    <a:srgbClr val="768B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788C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8CE-4555-8514-000DD9064C3E}"/>
              </c:ext>
            </c:extLst>
          </c:dPt>
          <c:dLbls>
            <c:dLbl>
              <c:idx val="0"/>
              <c:layout>
                <c:manualLayout>
                  <c:x val="0"/>
                  <c:y val="-2.30046551505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E-4555-8514-000DD9064C3E}"/>
                </c:ext>
              </c:extLst>
            </c:dLbl>
            <c:dLbl>
              <c:idx val="1"/>
              <c:layout>
                <c:manualLayout>
                  <c:x val="-4.3015705813217002E-3"/>
                  <c:y val="-4.6008102739353761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E-4555-8514-000DD9064C3E}"/>
                </c:ext>
              </c:extLst>
            </c:dLbl>
            <c:dLbl>
              <c:idx val="2"/>
              <c:layout>
                <c:manualLayout>
                  <c:x val="-7.8861216312730827E-17"/>
                  <c:y val="-3.0672068492902556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EA-4502-965F-0F69A3CC9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0.13800000000000001</c:v>
                </c:pt>
                <c:pt idx="1">
                  <c:v>0.18099999999999999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E-4555-8514-000DD9064C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C0908E"/>
                  </a:gs>
                  <a:gs pos="0">
                    <a:srgbClr val="C0504D">
                      <a:lumMod val="87000"/>
                      <a:lumOff val="13000"/>
                    </a:srgbClr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C0504D">
                      <a:lumMod val="87000"/>
                      <a:lumOff val="13000"/>
                    </a:srgbClr>
                  </a:gs>
                  <a:gs pos="55000">
                    <a:srgbClr val="C0918F"/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18CE-4555-8514-000DD9064C3E}"/>
              </c:ext>
            </c:extLst>
          </c:dPt>
          <c:dLbls>
            <c:dLbl>
              <c:idx val="0"/>
              <c:layout>
                <c:manualLayout>
                  <c:x val="4.3015705813217002E-3"/>
                  <c:y val="-2.163648768588903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E-4555-8514-000DD9064C3E}"/>
                </c:ext>
              </c:extLst>
            </c:dLbl>
            <c:dLbl>
              <c:idx val="1"/>
              <c:layout>
                <c:manualLayout>
                  <c:x val="0"/>
                  <c:y val="-6.3004534394377589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E-4555-8514-000DD9064C3E}"/>
                </c:ext>
              </c:extLst>
            </c:dLbl>
            <c:dLbl>
              <c:idx val="2"/>
              <c:layout>
                <c:manualLayout>
                  <c:x val="4.3015705813217002E-3"/>
                  <c:y val="-3.697312571321616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EA-4502-965F-0F69A3CC90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0.86199999999999999</c:v>
                </c:pt>
                <c:pt idx="1">
                  <c:v>0.81899999999999995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E-4555-8514-000DD906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54"/>
        <c:shape val="box"/>
        <c:axId val="88241152"/>
        <c:axId val="84845696"/>
        <c:axId val="0"/>
      </c:bar3DChart>
      <c:catAx>
        <c:axId val="8824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Rounded MT Bold" pitchFamily="34" charset="0"/>
              </a:defRPr>
            </a:pPr>
            <a:endParaRPr lang="en-US"/>
          </a:p>
        </c:txPr>
        <c:crossAx val="84845696"/>
        <c:crosses val="autoZero"/>
        <c:auto val="1"/>
        <c:lblAlgn val="ctr"/>
        <c:lblOffset val="50"/>
        <c:noMultiLvlLbl val="0"/>
      </c:catAx>
      <c:valAx>
        <c:axId val="84845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24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17276394538699E-2"/>
          <c:y val="8.0586777884496127E-2"/>
          <c:w val="0.9053654472109226"/>
          <c:h val="0.66738369862737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48800">
                    <a:srgbClr val="768B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788C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8CE-4555-8514-000DD9064C3E}"/>
              </c:ext>
            </c:extLst>
          </c:dPt>
          <c:dLbls>
            <c:dLbl>
              <c:idx val="0"/>
              <c:layout>
                <c:manualLayout>
                  <c:x val="0"/>
                  <c:y val="-2.30046551505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E-4555-8514-000DD9064C3E}"/>
                </c:ext>
              </c:extLst>
            </c:dLbl>
            <c:dLbl>
              <c:idx val="1"/>
              <c:layout>
                <c:manualLayout>
                  <c:x val="-4.3015705813217002E-3"/>
                  <c:y val="-4.6008102739353761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E-4555-8514-000DD9064C3E}"/>
                </c:ext>
              </c:extLst>
            </c:dLbl>
            <c:dLbl>
              <c:idx val="2"/>
              <c:layout>
                <c:manualLayout>
                  <c:x val="-7.8861216312730827E-17"/>
                  <c:y val="-3.0672068492902556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18-44E4-AFC0-3874D25BF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8.2000000000000003E-2</c:v>
                </c:pt>
                <c:pt idx="1">
                  <c:v>6.9000000000000006E-2</c:v>
                </c:pt>
                <c:pt idx="2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E-4555-8514-000DD9064C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C0908E"/>
                  </a:gs>
                  <a:gs pos="0">
                    <a:srgbClr val="C0504D">
                      <a:lumMod val="87000"/>
                      <a:lumOff val="13000"/>
                    </a:srgbClr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C0504D">
                      <a:lumMod val="87000"/>
                      <a:lumOff val="13000"/>
                    </a:srgbClr>
                  </a:gs>
                  <a:gs pos="55000">
                    <a:srgbClr val="C0918F"/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18CE-4555-8514-000DD9064C3E}"/>
              </c:ext>
            </c:extLst>
          </c:dPt>
          <c:dLbls>
            <c:dLbl>
              <c:idx val="0"/>
              <c:layout>
                <c:manualLayout>
                  <c:x val="4.3015705813217002E-3"/>
                  <c:y val="-2.163648768588903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E-4555-8514-000DD9064C3E}"/>
                </c:ext>
              </c:extLst>
            </c:dLbl>
            <c:dLbl>
              <c:idx val="1"/>
              <c:layout>
                <c:manualLayout>
                  <c:x val="0"/>
                  <c:y val="-6.3004534394377589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E-4555-8514-000DD9064C3E}"/>
                </c:ext>
              </c:extLst>
            </c:dLbl>
            <c:dLbl>
              <c:idx val="2"/>
              <c:layout>
                <c:manualLayout>
                  <c:x val="4.3015705813217002E-3"/>
                  <c:y val="-3.697312571321616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18-44E4-AFC0-3874D25BF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0.91800000000000004</c:v>
                </c:pt>
                <c:pt idx="1">
                  <c:v>0.93100000000000005</c:v>
                </c:pt>
                <c:pt idx="2">
                  <c:v>0.92500000000000004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E-4555-8514-000DD906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54"/>
        <c:shape val="box"/>
        <c:axId val="88009216"/>
        <c:axId val="84846272"/>
        <c:axId val="0"/>
      </c:bar3DChart>
      <c:catAx>
        <c:axId val="8800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Rounded MT Bold" pitchFamily="34" charset="0"/>
              </a:defRPr>
            </a:pPr>
            <a:endParaRPr lang="en-US"/>
          </a:p>
        </c:txPr>
        <c:crossAx val="84846272"/>
        <c:crosses val="autoZero"/>
        <c:auto val="1"/>
        <c:lblAlgn val="ctr"/>
        <c:lblOffset val="50"/>
        <c:noMultiLvlLbl val="0"/>
      </c:catAx>
      <c:valAx>
        <c:axId val="84846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00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17276394538699E-2"/>
          <c:y val="8.0586777884496127E-2"/>
          <c:w val="0.9053654472109226"/>
          <c:h val="0.66738369862737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48800">
                    <a:srgbClr val="768B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788C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8CE-4555-8514-000DD9064C3E}"/>
              </c:ext>
            </c:extLst>
          </c:dPt>
          <c:dLbls>
            <c:dLbl>
              <c:idx val="0"/>
              <c:layout>
                <c:manualLayout>
                  <c:x val="0"/>
                  <c:y val="-2.30046551505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E-4555-8514-000DD9064C3E}"/>
                </c:ext>
              </c:extLst>
            </c:dLbl>
            <c:dLbl>
              <c:idx val="1"/>
              <c:layout>
                <c:manualLayout>
                  <c:x val="-4.3015705813217002E-3"/>
                  <c:y val="-4.6008102739353761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E-4555-8514-000DD9064C3E}"/>
                </c:ext>
              </c:extLst>
            </c:dLbl>
            <c:dLbl>
              <c:idx val="2"/>
              <c:layout>
                <c:manualLayout>
                  <c:x val="-4.3015705813216213E-3"/>
                  <c:y val="-4.600810273935383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B4-4FE6-B228-0CA1C206B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5.1999999999999998E-2</c:v>
                </c:pt>
                <c:pt idx="1">
                  <c:v>5.8000000000000003E-2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E-4555-8514-000DD9064C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C0908E"/>
                  </a:gs>
                  <a:gs pos="0">
                    <a:srgbClr val="C0504D">
                      <a:lumMod val="87000"/>
                      <a:lumOff val="13000"/>
                    </a:srgbClr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C0504D">
                      <a:lumMod val="87000"/>
                      <a:lumOff val="13000"/>
                    </a:srgbClr>
                  </a:gs>
                  <a:gs pos="55000">
                    <a:srgbClr val="C0918F"/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18CE-4555-8514-000DD9064C3E}"/>
              </c:ext>
            </c:extLst>
          </c:dPt>
          <c:dLbls>
            <c:dLbl>
              <c:idx val="0"/>
              <c:layout>
                <c:manualLayout>
                  <c:x val="4.3015705813217002E-3"/>
                  <c:y val="-2.163648768588903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E-4555-8514-000DD9064C3E}"/>
                </c:ext>
              </c:extLst>
            </c:dLbl>
            <c:dLbl>
              <c:idx val="1"/>
              <c:layout>
                <c:manualLayout>
                  <c:x val="0"/>
                  <c:y val="-6.3004534394377589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E-4555-8514-000DD9064C3E}"/>
                </c:ext>
              </c:extLst>
            </c:dLbl>
            <c:dLbl>
              <c:idx val="2"/>
              <c:layout>
                <c:manualLayout>
                  <c:x val="4.3015705813217002E-3"/>
                  <c:y val="-3.697312571321616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B4-4FE6-B228-0CA1C206B3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0.94799999999999995</c:v>
                </c:pt>
                <c:pt idx="1">
                  <c:v>0.94199999999999995</c:v>
                </c:pt>
                <c:pt idx="2">
                  <c:v>0.94099999999999995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E-4555-8514-000DD906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54"/>
        <c:shape val="box"/>
        <c:axId val="88010240"/>
        <c:axId val="55105152"/>
        <c:axId val="0"/>
      </c:bar3DChart>
      <c:catAx>
        <c:axId val="8801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Rounded MT Bold" pitchFamily="34" charset="0"/>
              </a:defRPr>
            </a:pPr>
            <a:endParaRPr lang="en-US"/>
          </a:p>
        </c:txPr>
        <c:crossAx val="55105152"/>
        <c:crosses val="autoZero"/>
        <c:auto val="1"/>
        <c:lblAlgn val="ctr"/>
        <c:lblOffset val="50"/>
        <c:noMultiLvlLbl val="0"/>
      </c:catAx>
      <c:valAx>
        <c:axId val="55105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01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17276394538699E-2"/>
          <c:y val="8.0586777884496127E-2"/>
          <c:w val="0.9053654472109226"/>
          <c:h val="0.66738369862737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48800">
                    <a:srgbClr val="768B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788CA5"/>
                  </a:gs>
                  <a:gs pos="0">
                    <a:srgbClr val="4F81BD">
                      <a:lumMod val="75000"/>
                    </a:srgbClr>
                  </a:gs>
                  <a:gs pos="100000">
                    <a:sysClr val="window" lastClr="FFFFFF">
                      <a:lumMod val="72000"/>
                      <a:alpha val="86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8CE-4555-8514-000DD9064C3E}"/>
              </c:ext>
            </c:extLst>
          </c:dPt>
          <c:dLbls>
            <c:dLbl>
              <c:idx val="0"/>
              <c:layout>
                <c:manualLayout>
                  <c:x val="0"/>
                  <c:y val="-2.30046551505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E-4555-8514-000DD9064C3E}"/>
                </c:ext>
              </c:extLst>
            </c:dLbl>
            <c:dLbl>
              <c:idx val="1"/>
              <c:layout>
                <c:manualLayout>
                  <c:x val="0"/>
                  <c:y val="-4.600810273935383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E-4555-8514-000DD9064C3E}"/>
                </c:ext>
              </c:extLst>
            </c:dLbl>
            <c:dLbl>
              <c:idx val="2"/>
              <c:layout>
                <c:manualLayout>
                  <c:x val="8.6031411626434785E-3"/>
                  <c:y val="-4.600810273935383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9-4390-9DC7-A790F275F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5.8000000000000003E-2</c:v>
                </c:pt>
                <c:pt idx="1">
                  <c:v>6.5000000000000002E-2</c:v>
                </c:pt>
                <c:pt idx="2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E-4555-8514-000DD9064C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C0908E"/>
                  </a:gs>
                  <a:gs pos="0">
                    <a:srgbClr val="C0504D">
                      <a:lumMod val="87000"/>
                      <a:lumOff val="13000"/>
                    </a:srgbClr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C0504D">
                      <a:lumMod val="87000"/>
                      <a:lumOff val="13000"/>
                    </a:srgbClr>
                  </a:gs>
                  <a:gs pos="55000">
                    <a:srgbClr val="C0918F"/>
                  </a:gs>
                  <a:gs pos="100000">
                    <a:sysClr val="window" lastClr="FFFFFF">
                      <a:lumMod val="72000"/>
                      <a:alpha val="92000"/>
                    </a:sys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18CE-4555-8514-000DD9064C3E}"/>
              </c:ext>
            </c:extLst>
          </c:dPt>
          <c:dLbls>
            <c:dLbl>
              <c:idx val="0"/>
              <c:layout>
                <c:manualLayout>
                  <c:x val="4.3015705813217002E-3"/>
                  <c:y val="-2.1636487685889036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E-4555-8514-000DD9064C3E}"/>
                </c:ext>
              </c:extLst>
            </c:dLbl>
            <c:dLbl>
              <c:idx val="1"/>
              <c:layout>
                <c:manualLayout>
                  <c:x val="0"/>
                  <c:y val="-6.3004534394377589E-3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E-4555-8514-000DD9064C3E}"/>
                </c:ext>
              </c:extLst>
            </c:dLbl>
            <c:dLbl>
              <c:idx val="2"/>
              <c:layout>
                <c:manualLayout>
                  <c:x val="4.3015705813217002E-3"/>
                  <c:y val="-3.6973125713216162E-2"/>
                </c:manualLayout>
              </c:layout>
              <c:spPr/>
              <c:txPr>
                <a:bodyPr rot="-540000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49-4390-9DC7-A790F275F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0.94199999999999995</c:v>
                </c:pt>
                <c:pt idx="1">
                  <c:v>0.93500000000000005</c:v>
                </c:pt>
                <c:pt idx="2">
                  <c:v>0.93100000000000005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E-4555-8514-000DD906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54"/>
        <c:shape val="box"/>
        <c:axId val="88240128"/>
        <c:axId val="84847424"/>
        <c:axId val="0"/>
      </c:bar3DChart>
      <c:catAx>
        <c:axId val="8824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Rounded MT Bold" pitchFamily="34" charset="0"/>
              </a:defRPr>
            </a:pPr>
            <a:endParaRPr lang="en-US"/>
          </a:p>
        </c:txPr>
        <c:crossAx val="84847424"/>
        <c:crosses val="autoZero"/>
        <c:auto val="1"/>
        <c:lblAlgn val="ctr"/>
        <c:lblOffset val="50"/>
        <c:noMultiLvlLbl val="0"/>
      </c:catAx>
      <c:valAx>
        <c:axId val="84847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24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317276394538699E-2"/>
          <c:y val="8.0586777884496127E-2"/>
          <c:w val="0.9053654472109226"/>
          <c:h val="0.667383698627371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Внебюджет</c:v>
                </c:pt>
              </c:strCache>
            </c:strRef>
          </c:tx>
          <c:spPr>
            <a:gradFill>
              <a:gsLst>
                <a:gs pos="50000">
                  <a:srgbClr val="F79646">
                    <a:lumMod val="75000"/>
                  </a:srgbClr>
                </a:gs>
                <a:gs pos="0">
                  <a:srgbClr val="F79646">
                    <a:lumMod val="50000"/>
                  </a:srgbClr>
                </a:gs>
                <a:gs pos="100000">
                  <a:srgbClr val="4F81BD">
                    <a:lumMod val="20000"/>
                    <a:lumOff val="80000"/>
                  </a:srgbClr>
                </a:gs>
              </a:gsLst>
              <a:lin ang="5400000" scaled="1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F79646">
                      <a:lumMod val="60000"/>
                      <a:lumOff val="40000"/>
                    </a:srgbClr>
                  </a:gs>
                  <a:gs pos="0">
                    <a:srgbClr val="F79646">
                      <a:lumMod val="50000"/>
                      <a:alpha val="53000"/>
                    </a:srgbClr>
                  </a:gs>
                  <a:gs pos="100000">
                    <a:srgbClr val="F79646">
                      <a:lumMod val="20000"/>
                      <a:lumOff val="80000"/>
                      <a:alpha val="82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1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F79646">
                      <a:lumMod val="60000"/>
                      <a:lumOff val="40000"/>
                    </a:srgbClr>
                  </a:gs>
                  <a:gs pos="0">
                    <a:srgbClr val="F79646">
                      <a:lumMod val="50000"/>
                      <a:alpha val="53000"/>
                    </a:srgbClr>
                  </a:gs>
                  <a:gs pos="100000">
                    <a:srgbClr val="F79646">
                      <a:lumMod val="20000"/>
                      <a:lumOff val="80000"/>
                      <a:alpha val="82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18CE-4555-8514-000DD9064C3E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50000">
                    <a:srgbClr val="F79646">
                      <a:lumMod val="75000"/>
                    </a:srgbClr>
                  </a:gs>
                  <a:gs pos="0">
                    <a:srgbClr val="F79646">
                      <a:lumMod val="50000"/>
                    </a:srgbClr>
                  </a:gs>
                  <a:gs pos="100000">
                    <a:srgbClr val="F79646">
                      <a:lumMod val="20000"/>
                      <a:lumOff val="80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5-2ACD-4C20-B243-D0F8DCA479B6}"/>
              </c:ext>
            </c:extLst>
          </c:dPt>
          <c:dLbls>
            <c:dLbl>
              <c:idx val="0"/>
              <c:layout>
                <c:manualLayout>
                  <c:x val="8.6031411626434004E-3"/>
                  <c:y val="-1.2075617516890769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E-4555-8514-000DD9064C3E}"/>
                </c:ext>
              </c:extLst>
            </c:dLbl>
            <c:dLbl>
              <c:idx val="1"/>
              <c:layout>
                <c:manualLayout>
                  <c:x val="-4.3015705813217002E-3"/>
                  <c:y val="7.668017123225639E-3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E-4555-8514-000DD9064C3E}"/>
                </c:ext>
              </c:extLst>
            </c:dLbl>
            <c:dLbl>
              <c:idx val="2"/>
              <c:layout>
                <c:manualLayout>
                  <c:x val="0"/>
                  <c:y val="-2.3004051369676915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CD-4C20-B243-D0F8DCA47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0.45700000000000002</c:v>
                </c:pt>
                <c:pt idx="1">
                  <c:v>0.40799999999999997</c:v>
                </c:pt>
                <c:pt idx="2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CE-4555-8514-000DD9064C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50000">
                    <a:srgbClr val="4F81BD">
                      <a:lumMod val="60000"/>
                      <a:lumOff val="40000"/>
                    </a:srgbClr>
                  </a:gs>
                  <a:gs pos="0">
                    <a:srgbClr val="4F81BD">
                      <a:lumMod val="75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18CE-4555-8514-000DD9064C3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50000">
                    <a:srgbClr val="4F81BD">
                      <a:lumMod val="60000"/>
                      <a:lumOff val="40000"/>
                    </a:srgbClr>
                  </a:gs>
                  <a:gs pos="0">
                    <a:srgbClr val="4F81BD">
                      <a:lumMod val="75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18CE-4555-8514-000DD9064C3E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50000">
                    <a:srgbClr val="1F497D">
                      <a:lumMod val="50000"/>
                    </a:srgbClr>
                  </a:gs>
                  <a:gs pos="0">
                    <a:srgbClr val="1F497D">
                      <a:lumMod val="50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B-2ACD-4C20-B243-D0F8DCA479B6}"/>
              </c:ext>
            </c:extLst>
          </c:dPt>
          <c:dLbls>
            <c:dLbl>
              <c:idx val="0"/>
              <c:layout>
                <c:manualLayout>
                  <c:x val="4.3015705813217002E-3"/>
                  <c:y val="-2.1636487685889036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CE-4555-8514-000DD9064C3E}"/>
                </c:ext>
              </c:extLst>
            </c:dLbl>
            <c:dLbl>
              <c:idx val="1"/>
              <c:layout>
                <c:manualLayout>
                  <c:x val="0"/>
                  <c:y val="-6.3004534394377589E-3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CE-4555-8514-000DD9064C3E}"/>
                </c:ext>
              </c:extLst>
            </c:dLbl>
            <c:dLbl>
              <c:idx val="2"/>
              <c:layout>
                <c:manualLayout>
                  <c:x val="4.3015705813217002E-3"/>
                  <c:y val="-3.6973125713216162E-2"/>
                </c:manualLayout>
              </c:layout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Impact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CD-4C20-B243-D0F8DCA47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0.54300000000000004</c:v>
                </c:pt>
                <c:pt idx="1">
                  <c:v>0.59199999999999997</c:v>
                </c:pt>
                <c:pt idx="2">
                  <c:v>0.59899999999999998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CE-4555-8514-000DD906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54"/>
        <c:shape val="box"/>
        <c:axId val="88692224"/>
        <c:axId val="84851456"/>
        <c:axId val="0"/>
      </c:bar3DChart>
      <c:catAx>
        <c:axId val="8869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Rounded MT Bold" pitchFamily="34" charset="0"/>
              </a:defRPr>
            </a:pPr>
            <a:endParaRPr lang="en-US"/>
          </a:p>
        </c:txPr>
        <c:crossAx val="84851456"/>
        <c:crosses val="autoZero"/>
        <c:auto val="1"/>
        <c:lblAlgn val="ctr"/>
        <c:lblOffset val="50"/>
        <c:noMultiLvlLbl val="0"/>
      </c:catAx>
      <c:valAx>
        <c:axId val="84851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869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5CFC5D3-C79E-17FC-2754-176CC680A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0AA196-EF92-4B84-E3FE-7E4969F71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95D0DE-14F9-9315-5D08-5ED0DE08D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C8CBC8-CE18-A6F2-F903-5CCBE8862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BA1A-B309-4512-A35A-148FDE38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384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0900"/>
            <a:ext cx="40941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A7AF-3AEC-4994-8709-76DC0F6C8F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186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286284-83F0-C030-3678-A1DE2420FA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5C70B9-E45A-FDF7-F2D1-E1FB891782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B1991-E754-5F6B-D1D1-B9BE636C36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149128-1EF3-A75D-7B36-447C17897E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FA5CF-F82B-0ABE-DE5E-3D1ADE2E2D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6E1B81-12D8-A852-C09E-3F97F32C8F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021F1-495B-A1F9-1613-88FD2F1883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7BF9B-F706-52C6-744B-B408575A19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8380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8590" indent="0" algn="ctr">
              <a:buNone/>
              <a:defRPr sz="11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838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8380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8590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FFCF-463E-4D67-9145-5F37447319F8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848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838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859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11" Type="http://schemas.openxmlformats.org/officeDocument/2006/relationships/chart" Target="../charts/chart29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5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4"/>
          <p:cNvSpPr>
            <a:spLocks noGrp="1"/>
          </p:cNvSpPr>
          <p:nvPr>
            <p:ph type="ctrTitle"/>
          </p:nvPr>
        </p:nvSpPr>
        <p:spPr>
          <a:xfrm>
            <a:off x="467626" y="843575"/>
            <a:ext cx="7056784" cy="2304255"/>
          </a:xfrm>
        </p:spPr>
        <p:txBody>
          <a:bodyPr>
            <a:noAutofit/>
          </a:bodyPr>
          <a:lstStyle/>
          <a:p>
            <a:pPr lvl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Об итогах</a:t>
            </a:r>
            <a:br>
              <a:rPr lang="en-US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финансово-экономической</a:t>
            </a:r>
            <a:b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деятельности</a:t>
            </a:r>
            <a:b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университета</a:t>
            </a:r>
            <a:b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в 2024 году</a:t>
            </a:r>
            <a:endParaRPr lang="ru-RU" sz="3200" spc="30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2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430" y="3577046"/>
            <a:ext cx="4464496" cy="965428"/>
          </a:xfrm>
        </p:spPr>
        <p:txBody>
          <a:bodyPr/>
          <a:lstStyle/>
          <a:p>
            <a:pPr lvl="0" algn="l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Гацук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В.С.</a:t>
            </a: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l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главный бухгалтер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290566" y="-1168323"/>
            <a:ext cx="5713996" cy="7578745"/>
            <a:chOff x="3290566" y="-1168323"/>
            <a:chExt cx="5713996" cy="7578745"/>
          </a:xfrm>
        </p:grpSpPr>
        <p:sp>
          <p:nvSpPr>
            <p:cNvPr id="34" name="矩形 5"/>
            <p:cNvSpPr/>
            <p:nvPr/>
          </p:nvSpPr>
          <p:spPr>
            <a:xfrm rot="16200000" flipH="1">
              <a:off x="4615324" y="599772"/>
              <a:ext cx="4978961" cy="3779419"/>
            </a:xfrm>
            <a:prstGeom prst="triangle">
              <a:avLst>
                <a:gd name="adj" fmla="val 0"/>
              </a:avLst>
            </a:prstGeom>
            <a:solidFill>
              <a:srgbClr val="083473"/>
            </a:solidFill>
            <a:ln>
              <a:solidFill>
                <a:srgbClr val="0834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 flipH="1">
              <a:off x="4792494" y="320977"/>
              <a:ext cx="2014695" cy="1372741"/>
            </a:xfrm>
            <a:prstGeom prst="triangle">
              <a:avLst>
                <a:gd name="adj" fmla="val 0"/>
              </a:avLst>
            </a:prstGeom>
            <a:solidFill>
              <a:srgbClr val="08347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70" r="14782" b="3086"/>
            <a:stretch/>
          </p:blipFill>
          <p:spPr bwMode="auto">
            <a:xfrm>
              <a:off x="5096731" y="3736137"/>
              <a:ext cx="3907831" cy="130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 rot="18676982">
              <a:off x="2488987" y="1972121"/>
              <a:ext cx="7578745" cy="12978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3290566" y="1654895"/>
              <a:ext cx="2840963" cy="3214424"/>
            </a:xfrm>
            <a:prstGeom prst="line">
              <a:avLst/>
            </a:prstGeom>
            <a:ln w="6350">
              <a:gradFill flip="none" rotWithShape="1">
                <a:gsLst>
                  <a:gs pos="41000">
                    <a:schemeClr val="tx1"/>
                  </a:gs>
                  <a:gs pos="0">
                    <a:schemeClr val="tx1"/>
                  </a:gs>
                  <a:gs pos="85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5091708" y="100977"/>
              <a:ext cx="1039821" cy="1553918"/>
            </a:xfrm>
            <a:prstGeom prst="line">
              <a:avLst/>
            </a:prstGeom>
            <a:ln w="6350">
              <a:gradFill flip="none" rotWithShape="1">
                <a:gsLst>
                  <a:gs pos="41000">
                    <a:schemeClr val="tx1"/>
                  </a:gs>
                  <a:gs pos="0">
                    <a:schemeClr val="tx1"/>
                  </a:gs>
                  <a:gs pos="85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1" b="99379" l="0" r="100000">
                          <a14:foregroundMark x1="30168" y1="59006" x2="38547" y2="59472"/>
                          <a14:foregroundMark x1="22905" y1="63043" x2="24395" y2="65373"/>
                          <a14:foregroundMark x1="28492" y1="63820" x2="29236" y2="66149"/>
                          <a14:foregroundMark x1="35382" y1="63820" x2="36499" y2="65062"/>
                          <a14:foregroundMark x1="39292" y1="62422" x2="42831" y2="65062"/>
                          <a14:foregroundMark x1="25326" y1="68012" x2="41713" y2="68478"/>
                          <a14:foregroundMark x1="26071" y1="71739" x2="40596" y2="714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83" y="3809212"/>
              <a:ext cx="830295" cy="995735"/>
            </a:xfrm>
            <a:prstGeom prst="rect">
              <a:avLst/>
            </a:prstGeom>
          </p:spPr>
        </p:pic>
        <p:pic>
          <p:nvPicPr>
            <p:cNvPr id="31" name="Picture 2" descr="Купить Расписание ГРГУ — Microsoft Store (ru-BY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00" b="96333" l="2000" r="95000">
                          <a14:foregroundMark x1="20000" y1="17333" x2="56667" y2="46667"/>
                          <a14:foregroundMark x1="84667" y1="17000" x2="37000" y2="62000"/>
                          <a14:foregroundMark x1="19000" y1="19000" x2="76333" y2="19667"/>
                          <a14:foregroundMark x1="13667" y1="15000" x2="33667" y2="45000"/>
                          <a14:foregroundMark x1="31333" y1="53333" x2="43333" y2="73667"/>
                          <a14:foregroundMark x1="45333" y1="76667" x2="77667" y2="29000"/>
                          <a14:foregroundMark x1="36000" y1="30667" x2="74333" y2="33667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112" y="4256771"/>
              <a:ext cx="548175" cy="5481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72391" y="4562173"/>
              <a:ext cx="1628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Century Gothic" pitchFamily="34" charset="0"/>
                </a:rPr>
                <a:t>Гродненский</a:t>
              </a:r>
            </a:p>
            <a:p>
              <a:r>
                <a:rPr lang="ru-RU" sz="600" dirty="0">
                  <a:solidFill>
                    <a:schemeClr val="bg1"/>
                  </a:solidFill>
                  <a:latin typeface="Century Gothic" pitchFamily="34" charset="0"/>
                </a:rPr>
                <a:t>государственный</a:t>
              </a:r>
            </a:p>
            <a:p>
              <a:r>
                <a:rPr lang="ru-RU" sz="600" dirty="0">
                  <a:solidFill>
                    <a:schemeClr val="bg1"/>
                  </a:solidFill>
                  <a:latin typeface="Century Gothic" pitchFamily="34" charset="0"/>
                </a:rPr>
                <a:t>университет имени Янки Купалы</a:t>
              </a:r>
            </a:p>
          </p:txBody>
        </p:sp>
        <p:sp>
          <p:nvSpPr>
            <p:cNvPr id="35" name="矩形 5"/>
            <p:cNvSpPr/>
            <p:nvPr/>
          </p:nvSpPr>
          <p:spPr>
            <a:xfrm flipH="1">
              <a:off x="7050645" y="521868"/>
              <a:ext cx="1943866" cy="2211284"/>
            </a:xfrm>
            <a:prstGeom prst="triangle">
              <a:avLst>
                <a:gd name="adj" fmla="val 0"/>
              </a:avLst>
            </a:prstGeom>
            <a:solidFill>
              <a:srgbClr val="08347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0" b="77540" l="3626" r="94275">
                          <a14:foregroundMark x1="52481" y1="18182" x2="77385" y2="22995"/>
                          <a14:foregroundMark x1="76718" y1="23396" x2="76145" y2="31283"/>
                          <a14:foregroundMark x1="43702" y1="36765" x2="54389" y2="34492"/>
                          <a14:foregroundMark x1="8683" y1="67112" x2="7252" y2="70455"/>
                          <a14:foregroundMark x1="10592" y1="66711" x2="43989" y2="55882"/>
                          <a14:foregroundMark x1="18034" y1="67513" x2="46183" y2="73529"/>
                          <a14:foregroundMark x1="6298" y1="71925" x2="28053" y2="73529"/>
                          <a14:foregroundMark x1="26622" y1="72460" x2="32538" y2="74733"/>
                          <a14:foregroundMark x1="48664" y1="72861" x2="78244" y2="71257"/>
                          <a14:foregroundMark x1="90840" y1="75535" x2="72424" y2="76738"/>
                          <a14:foregroundMark x1="54962" y1="73262" x2="48760" y2="75134"/>
                          <a14:foregroundMark x1="34733" y1="62299" x2="33969" y2="70722"/>
                          <a14:foregroundMark x1="28626" y1="73262" x2="41412" y2="75936"/>
                          <a14:foregroundMark x1="28244" y1="75936" x2="40840" y2="75936"/>
                          <a14:foregroundMark x1="38454" y1="71524" x2="38454" y2="77540"/>
                          <a14:foregroundMark x1="70706" y1="55882" x2="71183" y2="67246"/>
                        </a14:backgroundRemoval>
                      </a14:imgEffect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82" b="22876"/>
            <a:stretch/>
          </p:blipFill>
          <p:spPr bwMode="auto">
            <a:xfrm>
              <a:off x="5096731" y="1868071"/>
              <a:ext cx="3907831" cy="252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6667295"/>
              </p:ext>
            </p:extLst>
          </p:nvPr>
        </p:nvGraphicFramePr>
        <p:xfrm>
          <a:off x="349535" y="2325189"/>
          <a:ext cx="8751659" cy="266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42806"/>
              </p:ext>
            </p:extLst>
          </p:nvPr>
        </p:nvGraphicFramePr>
        <p:xfrm>
          <a:off x="465869" y="783449"/>
          <a:ext cx="7892642" cy="1657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1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448"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Статьи расхода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81">
                <a:tc>
                  <a:txBody>
                    <a:bodyPr/>
                    <a:lstStyle/>
                    <a:p>
                      <a:pPr marL="180975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Заработная плата и начисления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1 058,4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1 192,1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1 220,3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15">
                <a:tc>
                  <a:txBody>
                    <a:bodyPr/>
                    <a:lstStyle/>
                    <a:p>
                      <a:pPr marL="180975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Приобретение предметов снабжения и расходных материалов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269,0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227,2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133,5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43">
                <a:tc>
                  <a:txBody>
                    <a:bodyPr/>
                    <a:lstStyle/>
                    <a:p>
                      <a:pPr marL="180975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Прочие текущие расходы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45,4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142,3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64,2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50">
                <a:tc>
                  <a:txBody>
                    <a:bodyPr/>
                    <a:lstStyle/>
                    <a:p>
                      <a:pPr marL="180975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Налоги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17,6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14,3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19,9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561">
                <a:tc>
                  <a:txBody>
                    <a:bodyPr/>
                    <a:lstStyle/>
                    <a:p>
                      <a:pPr marL="180975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Командировки и служебные разъезды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10,2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6,6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30,8</a:t>
                      </a:r>
                      <a:endParaRPr lang="ru-RU" sz="800" dirty="0"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8661" y="1137230"/>
            <a:ext cx="126000" cy="126000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rgbClr val="4F81BD">
                  <a:lumMod val="7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661" y="1415068"/>
            <a:ext cx="126000" cy="126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61" y="1695167"/>
            <a:ext cx="126000" cy="126000"/>
          </a:xfrm>
          <a:prstGeom prst="rect">
            <a:avLst/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8624" y="1962237"/>
            <a:ext cx="126000" cy="126000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24" y="2232571"/>
            <a:ext cx="126000" cy="126000"/>
          </a:xfrm>
          <a:prstGeom prst="rect">
            <a:avLst/>
          </a:prstGeom>
          <a:gradFill rotWithShape="1">
            <a:gsLst>
              <a:gs pos="0">
                <a:srgbClr val="7030A0"/>
              </a:gs>
              <a:gs pos="80000">
                <a:srgbClr val="7030A0"/>
              </a:gs>
              <a:gs pos="100000">
                <a:srgbClr val="954ECA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231" y="2706091"/>
            <a:ext cx="6603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mpact" pitchFamily="34" charset="0"/>
              </a:rPr>
              <a:t>2024</a:t>
            </a:r>
          </a:p>
          <a:p>
            <a:endParaRPr lang="en-US" sz="1600" dirty="0">
              <a:latin typeface="Impact" pitchFamily="34" charset="0"/>
            </a:endParaRPr>
          </a:p>
          <a:p>
            <a:endParaRPr lang="en-US" dirty="0">
              <a:latin typeface="Impact" pitchFamily="34" charset="0"/>
            </a:endParaRPr>
          </a:p>
          <a:p>
            <a:r>
              <a:rPr lang="en-US" sz="1600" dirty="0">
                <a:latin typeface="Impact" pitchFamily="34" charset="0"/>
              </a:rPr>
              <a:t>2023</a:t>
            </a:r>
          </a:p>
          <a:p>
            <a:endParaRPr lang="en-US" sz="1600" dirty="0">
              <a:latin typeface="Impact" pitchFamily="34" charset="0"/>
            </a:endParaRPr>
          </a:p>
          <a:p>
            <a:endParaRPr lang="en-US" dirty="0">
              <a:latin typeface="Impact" pitchFamily="34" charset="0"/>
            </a:endParaRPr>
          </a:p>
          <a:p>
            <a:r>
              <a:rPr lang="en-US" sz="1600" dirty="0">
                <a:latin typeface="Impact" pitchFamily="34" charset="0"/>
              </a:rPr>
              <a:t>2022</a:t>
            </a:r>
            <a:endParaRPr lang="ru-RU" sz="1600" dirty="0"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959265" y="1444651"/>
            <a:ext cx="103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11DFB-D4C4-4255-87EB-BB52E45FFDFD}"/>
              </a:ext>
            </a:extLst>
          </p:cNvPr>
          <p:cNvSpPr txBox="1"/>
          <p:nvPr/>
        </p:nvSpPr>
        <p:spPr>
          <a:xfrm>
            <a:off x="762632" y="242671"/>
            <a:ext cx="793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Структура расходов 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 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научная деятельность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араллелограмм 19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араллелограмм 21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0687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2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2" grpId="0" animBg="1"/>
          <p:bldP spid="23" grpId="0" animBg="1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4">
            <a:extLst>
              <a:ext uri="{FF2B5EF4-FFF2-40B4-BE49-F238E27FC236}">
                <a16:creationId xmlns:a16="http://schemas.microsoft.com/office/drawing/2014/main" id="{007FC47A-E805-4588-82E2-0A1122E40375}"/>
              </a:ext>
            </a:extLst>
          </p:cNvPr>
          <p:cNvSpPr/>
          <p:nvPr/>
        </p:nvSpPr>
        <p:spPr>
          <a:xfrm>
            <a:off x="4967420" y="1131453"/>
            <a:ext cx="3600500" cy="3168439"/>
          </a:xfrm>
          <a:prstGeom prst="roundRect">
            <a:avLst>
              <a:gd name="adj" fmla="val 8535"/>
            </a:avLst>
          </a:prstGeom>
          <a:gradFill flip="none" rotWithShape="1">
            <a:gsLst>
              <a:gs pos="0">
                <a:srgbClr val="800000">
                  <a:alpha val="31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63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11">
            <a:extLst>
              <a:ext uri="{FF2B5EF4-FFF2-40B4-BE49-F238E27FC236}">
                <a16:creationId xmlns:a16="http://schemas.microsoft.com/office/drawing/2014/main" id="{2A5EA4DF-CE44-411B-9521-1F26B9834CC7}"/>
              </a:ext>
            </a:extLst>
          </p:cNvPr>
          <p:cNvSpPr/>
          <p:nvPr/>
        </p:nvSpPr>
        <p:spPr>
          <a:xfrm>
            <a:off x="646820" y="1131452"/>
            <a:ext cx="3384470" cy="2570864"/>
          </a:xfrm>
          <a:prstGeom prst="roundRect">
            <a:avLst>
              <a:gd name="adj" fmla="val 6789"/>
            </a:avLst>
          </a:prstGeom>
          <a:gradFill>
            <a:gsLst>
              <a:gs pos="0">
                <a:schemeClr val="accent1">
                  <a:lumMod val="75000"/>
                  <a:alpha val="43000"/>
                </a:schemeClr>
              </a:gs>
              <a:gs pos="100000">
                <a:schemeClr val="bg1"/>
              </a:gs>
            </a:gsLst>
            <a:lin ang="5400000" scaled="0"/>
          </a:gradFill>
          <a:ln w="63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A37679F-FF60-4961-A116-A8BFAF90F8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804074"/>
              </p:ext>
            </p:extLst>
          </p:nvPr>
        </p:nvGraphicFramePr>
        <p:xfrm>
          <a:off x="-108650" y="1394701"/>
          <a:ext cx="5148080" cy="258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A45821-B984-4BBB-8537-E8CD2EA8F9F3}"/>
              </a:ext>
            </a:extLst>
          </p:cNvPr>
          <p:cNvSpPr txBox="1"/>
          <p:nvPr/>
        </p:nvSpPr>
        <p:spPr>
          <a:xfrm>
            <a:off x="2678077" y="3930914"/>
            <a:ext cx="1225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Impact" pitchFamily="34" charset="0"/>
              </a:rPr>
              <a:t>+2 115,2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Impact" pitchFamily="34" charset="0"/>
              </a:rPr>
              <a:t>+129,1%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76CCC79-A29E-4C46-8C5F-62E5A06EF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35074"/>
              </p:ext>
            </p:extLst>
          </p:nvPr>
        </p:nvGraphicFramePr>
        <p:xfrm>
          <a:off x="3598726" y="1724686"/>
          <a:ext cx="6336879" cy="228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876" y="312655"/>
            <a:ext cx="87752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Экспорт услуг 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 rot="5400000" flipH="1">
            <a:off x="3268070" y="3538206"/>
            <a:ext cx="45719" cy="757554"/>
          </a:xfrm>
          <a:prstGeom prst="leftBrace">
            <a:avLst>
              <a:gd name="adj1" fmla="val 78194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A45821-B984-4BBB-8537-E8CD2EA8F9F3}"/>
              </a:ext>
            </a:extLst>
          </p:cNvPr>
          <p:cNvSpPr txBox="1"/>
          <p:nvPr/>
        </p:nvSpPr>
        <p:spPr>
          <a:xfrm>
            <a:off x="7372994" y="3939842"/>
            <a:ext cx="1008140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800000"/>
                </a:solidFill>
                <a:latin typeface="Impact" pitchFamily="34" charset="0"/>
              </a:rPr>
              <a:t>+267,8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800000"/>
                </a:solidFill>
              </a:rPr>
              <a:t>(</a:t>
            </a:r>
            <a:r>
              <a:rPr lang="ru-RU" sz="1200" dirty="0">
                <a:solidFill>
                  <a:srgbClr val="800000"/>
                </a:solidFill>
                <a:latin typeface="Impact" pitchFamily="34" charset="0"/>
              </a:rPr>
              <a:t>+167,8%</a:t>
            </a:r>
            <a:r>
              <a:rPr lang="ru-RU" sz="12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5400000" flipH="1">
            <a:off x="7835477" y="3538205"/>
            <a:ext cx="45719" cy="757554"/>
          </a:xfrm>
          <a:prstGeom prst="leftBrace">
            <a:avLst>
              <a:gd name="adj1" fmla="val 78194"/>
              <a:gd name="adj2" fmla="val 50000"/>
            </a:avLst>
          </a:prstGeom>
          <a:ln w="12700"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6820" y="3507782"/>
            <a:ext cx="3312460" cy="338554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Arial Rounded MT Bold" pitchFamily="34" charset="0"/>
              </a:rPr>
              <a:t>20</a:t>
            </a:r>
            <a:r>
              <a:rPr lang="ru-RU" sz="1600" b="1" dirty="0">
                <a:latin typeface="Arial Rounded MT Bold" pitchFamily="34" charset="0"/>
              </a:rPr>
              <a:t>22</a:t>
            </a:r>
            <a:r>
              <a:rPr lang="en-US" sz="1600" b="1" dirty="0">
                <a:latin typeface="Arial Rounded MT Bold" pitchFamily="34" charset="0"/>
              </a:rPr>
              <a:t>   </a:t>
            </a:r>
            <a:r>
              <a:rPr lang="ru-RU" sz="1600" b="1" dirty="0">
                <a:latin typeface="Arial Rounded MT Bold" pitchFamily="34" charset="0"/>
              </a:rPr>
              <a:t>       </a:t>
            </a:r>
            <a:r>
              <a:rPr lang="en-US" sz="1600" b="1" dirty="0">
                <a:latin typeface="Arial Rounded MT Bold" pitchFamily="34" charset="0"/>
              </a:rPr>
              <a:t>202</a:t>
            </a:r>
            <a:r>
              <a:rPr lang="ru-RU" sz="1600" b="1" dirty="0">
                <a:latin typeface="Arial Rounded MT Bold" pitchFamily="34" charset="0"/>
              </a:rPr>
              <a:t>3          2024</a:t>
            </a:r>
            <a:endParaRPr lang="en-US" sz="1600" b="1" dirty="0"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7335" y="3512646"/>
            <a:ext cx="3312460" cy="338554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Arial Rounded MT Bold" pitchFamily="34" charset="0"/>
              </a:rPr>
              <a:t>20</a:t>
            </a:r>
            <a:r>
              <a:rPr lang="ru-RU" sz="1600" b="1" dirty="0">
                <a:latin typeface="Arial Rounded MT Bold" pitchFamily="34" charset="0"/>
              </a:rPr>
              <a:t>22</a:t>
            </a:r>
            <a:r>
              <a:rPr lang="en-US" sz="1600" b="1" dirty="0">
                <a:latin typeface="Arial Rounded MT Bold" pitchFamily="34" charset="0"/>
              </a:rPr>
              <a:t>   </a:t>
            </a:r>
            <a:r>
              <a:rPr lang="ru-RU" sz="1600" b="1" dirty="0">
                <a:latin typeface="Arial Rounded MT Bold" pitchFamily="34" charset="0"/>
              </a:rPr>
              <a:t>          </a:t>
            </a:r>
            <a:r>
              <a:rPr lang="en-US" sz="1600" b="1" dirty="0">
                <a:latin typeface="Arial Rounded MT Bold" pitchFamily="34" charset="0"/>
              </a:rPr>
              <a:t>202</a:t>
            </a:r>
            <a:r>
              <a:rPr lang="ru-RU" sz="1600" b="1" dirty="0">
                <a:latin typeface="Arial Rounded MT Bold" pitchFamily="34" charset="0"/>
              </a:rPr>
              <a:t>3           2024</a:t>
            </a:r>
            <a:endParaRPr lang="en-US" sz="1600" b="1" dirty="0"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араллелограмм 20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id="{8B16DDEC-8CC1-4A92-B4E4-D49B06DBF87B}"/>
              </a:ext>
            </a:extLst>
          </p:cNvPr>
          <p:cNvSpPr/>
          <p:nvPr/>
        </p:nvSpPr>
        <p:spPr>
          <a:xfrm>
            <a:off x="1081888" y="916464"/>
            <a:ext cx="2507811" cy="523220"/>
          </a:xfrm>
          <a:prstGeom prst="roundRect">
            <a:avLst>
              <a:gd name="adj" fmla="val 38625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DC21A-C396-42C0-8264-1EBD361FA4AB}"/>
              </a:ext>
            </a:extLst>
          </p:cNvPr>
          <p:cNvSpPr txBox="1"/>
          <p:nvPr/>
        </p:nvSpPr>
        <p:spPr>
          <a:xfrm>
            <a:off x="1121364" y="984368"/>
            <a:ext cx="2435382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atin typeface="Impact" panose="020B0806030902050204" pitchFamily="34" charset="0"/>
              </a:rPr>
              <a:t>Образовательные услуги</a:t>
            </a:r>
          </a:p>
          <a:p>
            <a:pPr algn="ctr">
              <a:lnSpc>
                <a:spcPct val="80000"/>
              </a:lnSpc>
            </a:pPr>
            <a:r>
              <a:rPr lang="ru-RU" sz="1200" dirty="0"/>
              <a:t>(тыс. долл. США)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A45821-B984-4BBB-8537-E8CD2EA8F9F3}"/>
              </a:ext>
            </a:extLst>
          </p:cNvPr>
          <p:cNvSpPr txBox="1"/>
          <p:nvPr/>
        </p:nvSpPr>
        <p:spPr>
          <a:xfrm>
            <a:off x="1697239" y="3931115"/>
            <a:ext cx="1225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Impact" pitchFamily="34" charset="0"/>
              </a:rPr>
              <a:t>+157,4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Impact" pitchFamily="34" charset="0"/>
              </a:rPr>
              <a:t>+10,3%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7" name="Левая фигурная скобка 46"/>
          <p:cNvSpPr/>
          <p:nvPr/>
        </p:nvSpPr>
        <p:spPr>
          <a:xfrm rot="5400000" flipH="1">
            <a:off x="2287232" y="3538407"/>
            <a:ext cx="45719" cy="757554"/>
          </a:xfrm>
          <a:prstGeom prst="leftBrace">
            <a:avLst>
              <a:gd name="adj1" fmla="val 78194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12">
            <a:extLst>
              <a:ext uri="{FF2B5EF4-FFF2-40B4-BE49-F238E27FC236}">
                <a16:creationId xmlns:a16="http://schemas.microsoft.com/office/drawing/2014/main" id="{8B16DDEC-8CC1-4A92-B4E4-D49B06DBF87B}"/>
              </a:ext>
            </a:extLst>
          </p:cNvPr>
          <p:cNvSpPr/>
          <p:nvPr/>
        </p:nvSpPr>
        <p:spPr>
          <a:xfrm>
            <a:off x="6034136" y="950379"/>
            <a:ext cx="1548142" cy="523220"/>
          </a:xfrm>
          <a:prstGeom prst="roundRect">
            <a:avLst>
              <a:gd name="adj" fmla="val 38625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2DC21A-C396-42C0-8264-1EBD361FA4AB}"/>
              </a:ext>
            </a:extLst>
          </p:cNvPr>
          <p:cNvSpPr txBox="1"/>
          <p:nvPr/>
        </p:nvSpPr>
        <p:spPr>
          <a:xfrm>
            <a:off x="6034135" y="1018283"/>
            <a:ext cx="1548142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atin typeface="Impact" panose="020B0806030902050204" pitchFamily="34" charset="0"/>
              </a:rPr>
              <a:t>Прочие услуги</a:t>
            </a:r>
          </a:p>
          <a:p>
            <a:pPr algn="ctr">
              <a:lnSpc>
                <a:spcPct val="80000"/>
              </a:lnSpc>
            </a:pPr>
            <a:r>
              <a:rPr lang="ru-RU" sz="1200" dirty="0"/>
              <a:t>(тыс. долл. США)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A45821-B984-4BBB-8537-E8CD2EA8F9F3}"/>
              </a:ext>
            </a:extLst>
          </p:cNvPr>
          <p:cNvSpPr txBox="1"/>
          <p:nvPr/>
        </p:nvSpPr>
        <p:spPr>
          <a:xfrm>
            <a:off x="6304137" y="3940044"/>
            <a:ext cx="1008140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800000"/>
                </a:solidFill>
                <a:latin typeface="Impact" pitchFamily="34" charset="0"/>
              </a:rPr>
              <a:t>+90,9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800000"/>
                </a:solidFill>
              </a:rPr>
              <a:t>(</a:t>
            </a:r>
            <a:r>
              <a:rPr lang="ru-RU" sz="1200" dirty="0">
                <a:solidFill>
                  <a:srgbClr val="800000"/>
                </a:solidFill>
                <a:latin typeface="Impact" pitchFamily="34" charset="0"/>
              </a:rPr>
              <a:t>+62,3%</a:t>
            </a:r>
            <a:r>
              <a:rPr lang="ru-RU" sz="1200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51" name="Левая фигурная скобка 50"/>
          <p:cNvSpPr/>
          <p:nvPr/>
        </p:nvSpPr>
        <p:spPr>
          <a:xfrm rot="5400000" flipH="1">
            <a:off x="6766620" y="3538407"/>
            <a:ext cx="45719" cy="757554"/>
          </a:xfrm>
          <a:prstGeom prst="leftBrace">
            <a:avLst>
              <a:gd name="adj1" fmla="val 78194"/>
              <a:gd name="adj2" fmla="val 50000"/>
            </a:avLst>
          </a:prstGeom>
          <a:ln w="12700">
            <a:solidFill>
              <a:srgbClr val="8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 animBg="1"/>
          <p:bldP spid="2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6875424" y="1094166"/>
            <a:ext cx="1724296" cy="3689118"/>
          </a:xfrm>
          <a:prstGeom prst="roundRect">
            <a:avLst>
              <a:gd name="adj" fmla="val 10606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11644" y="1694997"/>
            <a:ext cx="1724296" cy="3088285"/>
          </a:xfrm>
          <a:prstGeom prst="roundRect">
            <a:avLst>
              <a:gd name="adj" fmla="val 10606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895607" y="1903885"/>
            <a:ext cx="1724296" cy="2879399"/>
          </a:xfrm>
          <a:prstGeom prst="roundRect">
            <a:avLst>
              <a:gd name="adj" fmla="val 10606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62634791"/>
              </p:ext>
            </p:extLst>
          </p:nvPr>
        </p:nvGraphicFramePr>
        <p:xfrm>
          <a:off x="1454152" y="1138059"/>
          <a:ext cx="7820483" cy="366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араллелограмм 4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араллелограмм 6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2763" y="320388"/>
            <a:ext cx="7198107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Анализ внебюджетных доходов университета</a:t>
            </a:r>
          </a:p>
          <a:p>
            <a:pPr>
              <a:lnSpc>
                <a:spcPct val="90000"/>
              </a:lnSpc>
            </a:pP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9283" y="4444729"/>
            <a:ext cx="501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Impact" pitchFamily="34" charset="0"/>
              </a:rPr>
              <a:t>202</a:t>
            </a:r>
            <a:r>
              <a:rPr lang="ru-RU" sz="1600" dirty="0">
                <a:latin typeface="Impact" pitchFamily="34" charset="0"/>
              </a:rPr>
              <a:t>2                                             </a:t>
            </a:r>
            <a:r>
              <a:rPr lang="en-US" sz="1600" dirty="0">
                <a:latin typeface="Impact" pitchFamily="34" charset="0"/>
              </a:rPr>
              <a:t>2023</a:t>
            </a:r>
            <a:r>
              <a:rPr lang="ru-RU" sz="1600" dirty="0">
                <a:latin typeface="Impact" pitchFamily="34" charset="0"/>
              </a:rPr>
              <a:t>                                             </a:t>
            </a:r>
            <a:r>
              <a:rPr lang="en-US" sz="1600" dirty="0">
                <a:latin typeface="Impact" pitchFamily="34" charset="0"/>
              </a:rPr>
              <a:t>202</a:t>
            </a:r>
            <a:r>
              <a:rPr lang="ru-RU" sz="1600" dirty="0">
                <a:latin typeface="Impact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7717" y="2231455"/>
            <a:ext cx="6373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2,1%</a:t>
            </a:r>
          </a:p>
          <a:p>
            <a:endParaRPr lang="ru-RU" sz="700" dirty="0">
              <a:latin typeface="Impact" pitchFamily="34" charset="0"/>
            </a:endParaRPr>
          </a:p>
          <a:p>
            <a:r>
              <a:rPr lang="ru-RU" sz="1400" dirty="0">
                <a:latin typeface="Impact" pitchFamily="34" charset="0"/>
              </a:rPr>
              <a:t>5,3%</a:t>
            </a:r>
          </a:p>
          <a:p>
            <a:endParaRPr lang="ru-RU" sz="1400" dirty="0">
              <a:latin typeface="Impact" pitchFamily="34" charset="0"/>
            </a:endParaRPr>
          </a:p>
          <a:p>
            <a:endParaRPr lang="ru-RU" sz="1900" dirty="0">
              <a:latin typeface="Impact" pitchFamily="34" charset="0"/>
            </a:endParaRPr>
          </a:p>
          <a:p>
            <a:r>
              <a:rPr lang="ru-RU" sz="1400" dirty="0">
                <a:latin typeface="Impact" pitchFamily="34" charset="0"/>
              </a:rPr>
              <a:t>92,6%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3688084" y="2492816"/>
            <a:ext cx="748937" cy="54429"/>
          </a:xfrm>
          <a:prstGeom prst="bentConnector3">
            <a:avLst>
              <a:gd name="adj1" fmla="val 284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flipV="1">
            <a:off x="3762107" y="2801970"/>
            <a:ext cx="674914" cy="54429"/>
          </a:xfrm>
          <a:prstGeom prst="bentConnector3">
            <a:avLst>
              <a:gd name="adj1" fmla="val 241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3840484" y="3524781"/>
            <a:ext cx="674914" cy="54429"/>
          </a:xfrm>
          <a:prstGeom prst="bentConnector3">
            <a:avLst>
              <a:gd name="adj1" fmla="val 177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21986" y="2059085"/>
            <a:ext cx="63738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1,7%</a:t>
            </a:r>
          </a:p>
          <a:p>
            <a:endParaRPr lang="ru-RU" sz="800" dirty="0">
              <a:latin typeface="Impact" pitchFamily="34" charset="0"/>
            </a:endParaRPr>
          </a:p>
          <a:p>
            <a:r>
              <a:rPr lang="ru-RU" sz="1400" dirty="0">
                <a:latin typeface="Impact" pitchFamily="34" charset="0"/>
              </a:rPr>
              <a:t>6,3%</a:t>
            </a:r>
          </a:p>
          <a:p>
            <a:endParaRPr lang="ru-RU" sz="1400" dirty="0">
              <a:latin typeface="Impact" pitchFamily="34" charset="0"/>
            </a:endParaRPr>
          </a:p>
          <a:p>
            <a:endParaRPr lang="ru-RU" sz="1200" dirty="0">
              <a:latin typeface="Impact" pitchFamily="34" charset="0"/>
            </a:endParaRPr>
          </a:p>
          <a:p>
            <a:endParaRPr lang="ru-RU" sz="1900" dirty="0">
              <a:latin typeface="Impact" pitchFamily="34" charset="0"/>
            </a:endParaRPr>
          </a:p>
          <a:p>
            <a:r>
              <a:rPr lang="ru-RU" sz="1400" dirty="0">
                <a:latin typeface="Impact" pitchFamily="34" charset="0"/>
              </a:rPr>
              <a:t>92,0%</a:t>
            </a: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 flipV="1">
            <a:off x="5699769" y="2320446"/>
            <a:ext cx="718455" cy="54430"/>
          </a:xfrm>
          <a:prstGeom prst="bentConnector3">
            <a:avLst>
              <a:gd name="adj1" fmla="val 2515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flipV="1">
            <a:off x="5773792" y="2655724"/>
            <a:ext cx="674914" cy="54429"/>
          </a:xfrm>
          <a:prstGeom prst="bentConnector3">
            <a:avLst>
              <a:gd name="adj1" fmla="val 177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flipV="1">
            <a:off x="5830396" y="3555904"/>
            <a:ext cx="674914" cy="54429"/>
          </a:xfrm>
          <a:prstGeom prst="bentConnector3">
            <a:avLst>
              <a:gd name="adj1" fmla="val 119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33668" y="1441253"/>
            <a:ext cx="63738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3,2%</a:t>
            </a:r>
          </a:p>
          <a:p>
            <a:endParaRPr lang="ru-RU" sz="900" dirty="0">
              <a:latin typeface="Impact" pitchFamily="34" charset="0"/>
            </a:endParaRPr>
          </a:p>
          <a:p>
            <a:r>
              <a:rPr lang="ru-RU" sz="1400" dirty="0">
                <a:latin typeface="Impact" pitchFamily="34" charset="0"/>
              </a:rPr>
              <a:t>5,6%</a:t>
            </a:r>
          </a:p>
          <a:p>
            <a:endParaRPr lang="ru-RU" sz="1400" dirty="0">
              <a:latin typeface="Impact" pitchFamily="34" charset="0"/>
            </a:endParaRPr>
          </a:p>
          <a:p>
            <a:endParaRPr lang="ru-RU" sz="1400" dirty="0">
              <a:latin typeface="Impact" pitchFamily="34" charset="0"/>
            </a:endParaRPr>
          </a:p>
          <a:p>
            <a:endParaRPr lang="ru-RU" sz="900" dirty="0">
              <a:latin typeface="Impact" pitchFamily="34" charset="0"/>
            </a:endParaRPr>
          </a:p>
          <a:p>
            <a:endParaRPr lang="ru-RU" sz="1900" dirty="0">
              <a:latin typeface="Impact" pitchFamily="34" charset="0"/>
            </a:endParaRPr>
          </a:p>
          <a:p>
            <a:r>
              <a:rPr lang="ru-RU" sz="1400" dirty="0">
                <a:latin typeface="Impact" pitchFamily="34" charset="0"/>
              </a:rPr>
              <a:t>91,2%</a:t>
            </a:r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flipV="1">
            <a:off x="7768058" y="1702615"/>
            <a:ext cx="674914" cy="54428"/>
          </a:xfrm>
          <a:prstGeom prst="bentConnector3">
            <a:avLst>
              <a:gd name="adj1" fmla="val 177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flipV="1">
            <a:off x="7768058" y="2050954"/>
            <a:ext cx="674914" cy="54429"/>
          </a:xfrm>
          <a:prstGeom prst="bentConnector3">
            <a:avLst>
              <a:gd name="adj1" fmla="val 2419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flipV="1">
            <a:off x="7868207" y="3114486"/>
            <a:ext cx="674914" cy="54429"/>
          </a:xfrm>
          <a:prstGeom prst="bentConnector3">
            <a:avLst>
              <a:gd name="adj1" fmla="val 7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51119" y="2076069"/>
            <a:ext cx="126000" cy="126000"/>
          </a:xfrm>
          <a:prstGeom prst="rect">
            <a:avLst/>
          </a:prstGeom>
          <a:gradFill rotWithShape="1">
            <a:gsLst>
              <a:gs pos="0">
                <a:srgbClr val="4F81BD">
                  <a:lumMod val="50000"/>
                </a:srgbClr>
              </a:gs>
              <a:gs pos="80000">
                <a:srgbClr val="4F81BD">
                  <a:lumMod val="50000"/>
                </a:srgbClr>
              </a:gs>
              <a:gs pos="100000">
                <a:srgbClr val="4F81BD">
                  <a:lumMod val="7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1119" y="2715289"/>
            <a:ext cx="126000" cy="126000"/>
          </a:xfrm>
          <a:prstGeom prst="rect">
            <a:avLst/>
          </a:prstGeom>
          <a:gradFill rotWithShape="1">
            <a:gsLst>
              <a:gs pos="0">
                <a:srgbClr val="B40000"/>
              </a:gs>
              <a:gs pos="80000">
                <a:srgbClr val="C00000"/>
              </a:gs>
              <a:gs pos="100000">
                <a:srgbClr val="B400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1119" y="3557054"/>
            <a:ext cx="126000" cy="126000"/>
          </a:xfrm>
          <a:prstGeom prst="rect">
            <a:avLst/>
          </a:prstGeom>
          <a:gradFill rotWithShape="1">
            <a:gsLst>
              <a:gs pos="0">
                <a:schemeClr val="accent4">
                  <a:lumMod val="34000"/>
                </a:schemeClr>
              </a:gs>
              <a:gs pos="80000">
                <a:schemeClr val="accent4">
                  <a:lumMod val="39000"/>
                </a:schemeClr>
              </a:gs>
              <a:gs pos="100000">
                <a:schemeClr val="accent4">
                  <a:lumMod val="61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5751" y="1964842"/>
            <a:ext cx="203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Доходы от платных образовательных услуг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5751" y="2615588"/>
            <a:ext cx="2070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Доходы от других видов деятельности (услуги)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5751" y="3462817"/>
            <a:ext cx="203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Прочие поступления и платежи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04761" y="1650073"/>
            <a:ext cx="1097280" cy="551766"/>
          </a:xfrm>
          <a:prstGeom prst="roundRect">
            <a:avLst>
              <a:gd name="adj" fmla="val 40906"/>
            </a:avLst>
          </a:prstGeom>
          <a:solidFill>
            <a:schemeClr val="bg1"/>
          </a:solidFill>
        </p:spPr>
        <p:txBody>
          <a:bodyPr wrap="square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latin typeface="Impact" pitchFamily="34" charset="0"/>
              </a:rPr>
              <a:t>19 964,7 </a:t>
            </a:r>
            <a:r>
              <a:rPr lang="ru-RU" sz="1100" dirty="0" err="1"/>
              <a:t>тыс.руб</a:t>
            </a:r>
            <a:r>
              <a:rPr lang="ru-RU" sz="1100" dirty="0"/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20798" y="1439008"/>
            <a:ext cx="1097280" cy="568066"/>
          </a:xfrm>
          <a:prstGeom prst="roundRect">
            <a:avLst>
              <a:gd name="adj" fmla="val 44851"/>
            </a:avLst>
          </a:prstGeom>
          <a:solidFill>
            <a:schemeClr val="bg1"/>
          </a:solidFill>
        </p:spPr>
        <p:txBody>
          <a:bodyPr wrap="square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latin typeface="Impact" pitchFamily="34" charset="0"/>
              </a:rPr>
              <a:t>21 513,5 </a:t>
            </a:r>
            <a:r>
              <a:rPr lang="ru-RU" sz="1100" dirty="0" err="1"/>
              <a:t>тыс.руб</a:t>
            </a:r>
            <a:r>
              <a:rPr lang="ru-RU" sz="1100" dirty="0"/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27973" y="840354"/>
            <a:ext cx="1224389" cy="551766"/>
          </a:xfrm>
          <a:prstGeom prst="roundRect">
            <a:avLst>
              <a:gd name="adj" fmla="val 40906"/>
            </a:avLst>
          </a:prstGeom>
          <a:solidFill>
            <a:schemeClr val="bg1"/>
          </a:solidFill>
        </p:spPr>
        <p:txBody>
          <a:bodyPr wrap="square" bIns="18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latin typeface="Impact" pitchFamily="34" charset="0"/>
              </a:rPr>
              <a:t>28 836,9 </a:t>
            </a:r>
            <a:r>
              <a:rPr lang="ru-RU" sz="1100" dirty="0" err="1"/>
              <a:t>тыс.руб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араллелограмм 12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 14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5420" y="3206962"/>
            <a:ext cx="8353038" cy="1224170"/>
          </a:xfrm>
          <a:prstGeom prst="roundRect">
            <a:avLst>
              <a:gd name="adj" fmla="val 12042"/>
            </a:avLst>
          </a:prstGeom>
          <a:gradFill>
            <a:gsLst>
              <a:gs pos="0">
                <a:srgbClr val="F79646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gradFill>
              <a:gsLst>
                <a:gs pos="0">
                  <a:srgbClr val="F79646">
                    <a:lumMod val="50000"/>
                  </a:srgbClr>
                </a:gs>
                <a:gs pos="52100">
                  <a:srgbClr val="CEA788"/>
                </a:gs>
                <a:gs pos="100000">
                  <a:sysClr val="window" lastClr="FFFFFF"/>
                </a:gs>
              </a:gsLst>
              <a:lin ang="5400000" scaled="0"/>
            </a:gra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915816" y="927750"/>
            <a:ext cx="2808268" cy="1296180"/>
          </a:xfrm>
          <a:prstGeom prst="roundRect">
            <a:avLst>
              <a:gd name="adj" fmla="val 12028"/>
            </a:avLst>
          </a:prstGeom>
          <a:gradFill>
            <a:gsLst>
              <a:gs pos="0">
                <a:srgbClr val="4BACC6">
                  <a:lumMod val="75000"/>
                  <a:alpha val="82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gradFill flip="none" rotWithShape="1">
              <a:gsLst>
                <a:gs pos="0">
                  <a:srgbClr val="4BACC6">
                    <a:lumMod val="5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87526" y="861536"/>
            <a:ext cx="2963144" cy="1853422"/>
          </a:xfrm>
          <a:prstGeom prst="roundRect">
            <a:avLst>
              <a:gd name="adj" fmla="val 7401"/>
            </a:avLst>
          </a:prstGeom>
          <a:gradFill>
            <a:gsLst>
              <a:gs pos="0">
                <a:srgbClr val="8064A2">
                  <a:lumMod val="60000"/>
                  <a:lumOff val="4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gradFill>
              <a:gsLst>
                <a:gs pos="0">
                  <a:srgbClr val="8064A2">
                    <a:lumMod val="75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05567" y="736326"/>
            <a:ext cx="2707960" cy="252000"/>
          </a:xfrm>
          <a:prstGeom prst="roundRect">
            <a:avLst>
              <a:gd name="adj" fmla="val 25923"/>
            </a:avLst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5567" y="739410"/>
            <a:ext cx="27319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580058"/>
                </a:solidFill>
                <a:effectLst/>
                <a:uLnTx/>
                <a:uFillTx/>
                <a:latin typeface="Impact" panose="020B0806030902050204" pitchFamily="34" charset="0"/>
              </a:rPr>
              <a:t>Доходы от платных образовательных услуг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580058"/>
              </a:solidFill>
              <a:effectLst/>
              <a:uLnTx/>
              <a:uFillTx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75866" y="803976"/>
            <a:ext cx="2088290" cy="252000"/>
          </a:xfrm>
          <a:prstGeom prst="roundRect">
            <a:avLst>
              <a:gd name="adj" fmla="val 23517"/>
            </a:avLst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03856" y="806213"/>
            <a:ext cx="2232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</a:rPr>
              <a:t>Прочие поступления и платежи</a:t>
            </a:r>
          </a:p>
        </p:txBody>
      </p:sp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2865081414"/>
              </p:ext>
            </p:extLst>
          </p:nvPr>
        </p:nvGraphicFramePr>
        <p:xfrm>
          <a:off x="323410" y="2764665"/>
          <a:ext cx="2088232" cy="18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727200" y="4254874"/>
            <a:ext cx="1152160" cy="541687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 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3   2024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Общественное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питание</a:t>
            </a:r>
          </a:p>
        </p:txBody>
      </p:sp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val="2438944415"/>
              </p:ext>
            </p:extLst>
          </p:nvPr>
        </p:nvGraphicFramePr>
        <p:xfrm>
          <a:off x="1547454" y="3331024"/>
          <a:ext cx="2046754" cy="132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3676560496"/>
              </p:ext>
            </p:extLst>
          </p:nvPr>
        </p:nvGraphicFramePr>
        <p:xfrm>
          <a:off x="2987654" y="3331024"/>
          <a:ext cx="1985695" cy="132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599584278"/>
              </p:ext>
            </p:extLst>
          </p:nvPr>
        </p:nvGraphicFramePr>
        <p:xfrm>
          <a:off x="5751415" y="1064164"/>
          <a:ext cx="1838627" cy="134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702801454"/>
              </p:ext>
            </p:extLst>
          </p:nvPr>
        </p:nvGraphicFramePr>
        <p:xfrm>
          <a:off x="7068026" y="927749"/>
          <a:ext cx="1800200" cy="149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3" name="Скругленный прямоугольник 72"/>
          <p:cNvSpPr/>
          <p:nvPr/>
        </p:nvSpPr>
        <p:spPr>
          <a:xfrm>
            <a:off x="3059892" y="3098981"/>
            <a:ext cx="3024318" cy="252000"/>
          </a:xfrm>
          <a:prstGeom prst="roundRect">
            <a:avLst>
              <a:gd name="adj" fmla="val 31605"/>
            </a:avLst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86637" y="3097065"/>
            <a:ext cx="2984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</a:rPr>
              <a:t>Доходы от других видов деятельности (услуги)</a:t>
            </a:r>
          </a:p>
        </p:txBody>
      </p:sp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2208171012"/>
              </p:ext>
            </p:extLst>
          </p:nvPr>
        </p:nvGraphicFramePr>
        <p:xfrm>
          <a:off x="243386" y="943480"/>
          <a:ext cx="3295642" cy="221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1936590" y="4314304"/>
            <a:ext cx="1122990" cy="541687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 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Издательский центр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47660" y="4328704"/>
            <a:ext cx="1152000" cy="417037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 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Ксерокопирование</a:t>
            </a:r>
          </a:p>
        </p:txBody>
      </p:sp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903876293"/>
              </p:ext>
            </p:extLst>
          </p:nvPr>
        </p:nvGraphicFramePr>
        <p:xfrm>
          <a:off x="4355844" y="3329681"/>
          <a:ext cx="1985695" cy="132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764044" y="4321504"/>
            <a:ext cx="1080000" cy="541687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Региональный центр туризма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42247" y="2134801"/>
            <a:ext cx="1521735" cy="790986"/>
          </a:xfrm>
          <a:prstGeom prst="rect">
            <a:avLst/>
          </a:prstGeom>
          <a:gradFill flip="none" rotWithShape="1">
            <a:gsLst>
              <a:gs pos="87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   Плата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    за арендованные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     площади и помещения,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   прочие поступления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35815" y="2145438"/>
            <a:ext cx="1188000" cy="790986"/>
          </a:xfrm>
          <a:prstGeom prst="rect">
            <a:avLst/>
          </a:prstGeom>
          <a:gradFill flip="none" rotWithShape="1">
            <a:gsLst>
              <a:gs pos="87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Проценты,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полученные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от депозитных вкладов</a:t>
            </a:r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2835463673"/>
              </p:ext>
            </p:extLst>
          </p:nvPr>
        </p:nvGraphicFramePr>
        <p:xfrm>
          <a:off x="5652024" y="3454158"/>
          <a:ext cx="2154261" cy="121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6157256" y="4323707"/>
            <a:ext cx="1044000" cy="417037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Здравпункт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27108" y="467844"/>
            <a:ext cx="2416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Анализ структуры внебюджетных доходов университета </a:t>
            </a:r>
            <a:r>
              <a:rPr kumimoji="0" lang="ru-RU" sz="23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</a:t>
            </a:r>
            <a:r>
              <a:rPr kumimoji="0" lang="ru-RU" sz="23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2022-2024</a:t>
            </a:r>
            <a:r>
              <a:rPr kumimoji="0" lang="ru-RU" sz="23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)</a:t>
            </a:r>
          </a:p>
        </p:txBody>
      </p:sp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882567631"/>
              </p:ext>
            </p:extLst>
          </p:nvPr>
        </p:nvGraphicFramePr>
        <p:xfrm>
          <a:off x="7070210" y="3012504"/>
          <a:ext cx="1966410" cy="163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466480" y="4358250"/>
            <a:ext cx="1044000" cy="417037"/>
          </a:xfrm>
          <a:prstGeom prst="rect">
            <a:avLst/>
          </a:prstGeom>
          <a:gradFill flip="none" rotWithShape="1">
            <a:gsLst>
              <a:gs pos="70000">
                <a:srgbClr val="FFFFFF"/>
              </a:gs>
              <a:gs pos="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22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 202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3 </a:t>
            </a:r>
            <a:r>
              <a: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Rounded MT Bold" pitchFamily="34" charset="0"/>
              </a:rPr>
              <a:t>2024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Прочие</a:t>
            </a:r>
          </a:p>
        </p:txBody>
      </p:sp>
    </p:spTree>
    <p:extLst>
      <p:ext uri="{BB962C8B-B14F-4D97-AF65-F5344CB8AC3E}">
        <p14:creationId xmlns:p14="http://schemas.microsoft.com/office/powerpoint/2010/main" val="28959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6" grpId="0" animBg="1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араллелограмм 20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3938B299-6BD2-4D6D-BD6F-000B674A8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694699"/>
              </p:ext>
            </p:extLst>
          </p:nvPr>
        </p:nvGraphicFramePr>
        <p:xfrm>
          <a:off x="112234" y="1365972"/>
          <a:ext cx="8845941" cy="36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48198" y="312655"/>
            <a:ext cx="70724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Внебюджетные доходы факультетов 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3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C207789-6E56-40E8-BD2B-195C908A1BB9}"/>
              </a:ext>
            </a:extLst>
          </p:cNvPr>
          <p:cNvSpPr/>
          <p:nvPr/>
        </p:nvSpPr>
        <p:spPr>
          <a:xfrm>
            <a:off x="1215829" y="1894914"/>
            <a:ext cx="126000" cy="126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D7D6EF5-1041-4EFD-8CFA-0EAC0CC20873}"/>
              </a:ext>
            </a:extLst>
          </p:cNvPr>
          <p:cNvSpPr/>
          <p:nvPr/>
        </p:nvSpPr>
        <p:spPr>
          <a:xfrm>
            <a:off x="1216192" y="2331230"/>
            <a:ext cx="126000" cy="126000"/>
          </a:xfrm>
          <a:prstGeom prst="rect">
            <a:avLst/>
          </a:prstGeom>
          <a:gradFill rotWithShape="1"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0" name="Таблица 70">
            <a:extLst>
              <a:ext uri="{FF2B5EF4-FFF2-40B4-BE49-F238E27FC236}">
                <a16:creationId xmlns:a16="http://schemas.microsoft.com/office/drawing/2014/main" id="{223412ED-C8B3-4FE2-8303-CCEBC9EB9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88803"/>
              </p:ext>
            </p:extLst>
          </p:nvPr>
        </p:nvGraphicFramePr>
        <p:xfrm>
          <a:off x="1109134" y="1007715"/>
          <a:ext cx="5317066" cy="1586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399">
                  <a:extLst>
                    <a:ext uri="{9D8B030D-6E8A-4147-A177-3AD203B41FA5}">
                      <a16:colId xmlns:a16="http://schemas.microsoft.com/office/drawing/2014/main" val="8395317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80285296"/>
                    </a:ext>
                  </a:extLst>
                </a:gridCol>
                <a:gridCol w="2523067">
                  <a:extLst>
                    <a:ext uri="{9D8B030D-6E8A-4147-A177-3AD203B41FA5}">
                      <a16:colId xmlns:a16="http://schemas.microsoft.com/office/drawing/2014/main" val="2390366105"/>
                    </a:ext>
                  </a:extLst>
                </a:gridCol>
              </a:tblGrid>
              <a:tr h="331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План доходов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Факт доходов</a:t>
                      </a:r>
                      <a:endParaRPr lang="ru-RU" b="1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670154"/>
                  </a:ext>
                </a:extLst>
              </a:tr>
              <a:tr h="418522">
                <a:tc>
                  <a:txBody>
                    <a:bodyPr/>
                    <a:lstStyle/>
                    <a:p>
                      <a:pPr marL="271463" indent="0"/>
                      <a:r>
                        <a:rPr lang="ru-RU" dirty="0">
                          <a:latin typeface="Impact" panose="020B0806030902050204" pitchFamily="3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Impact" panose="020B0806030902050204" pitchFamily="34" charset="0"/>
                        </a:rPr>
                        <a:t>20 260,3 </a:t>
                      </a:r>
                      <a:r>
                        <a:rPr lang="ru-RU" sz="1200" dirty="0" err="1">
                          <a:latin typeface="+mn-lt"/>
                        </a:rPr>
                        <a:t>тыс.руб</a:t>
                      </a:r>
                      <a:r>
                        <a:rPr lang="ru-RU" sz="1200" dirty="0"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dirty="0">
                          <a:latin typeface="Impact" panose="020B0806030902050204" pitchFamily="34" charset="0"/>
                        </a:rPr>
                        <a:t>18 005,6 </a:t>
                      </a:r>
                      <a:r>
                        <a:rPr lang="ru-RU" sz="1200" dirty="0" err="1">
                          <a:latin typeface="+mn-lt"/>
                        </a:rPr>
                        <a:t>тыс.руб</a:t>
                      </a:r>
                      <a:r>
                        <a:rPr lang="ru-RU" sz="1200" dirty="0">
                          <a:latin typeface="+mn-lt"/>
                        </a:rPr>
                        <a:t>.</a:t>
                      </a:r>
                      <a:endParaRPr lang="ru-RU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5495613"/>
                  </a:ext>
                </a:extLst>
              </a:tr>
              <a:tr h="418522">
                <a:tc>
                  <a:txBody>
                    <a:bodyPr/>
                    <a:lstStyle/>
                    <a:p>
                      <a:pPr marL="271463" indent="0"/>
                      <a:r>
                        <a:rPr lang="ru-RU" dirty="0">
                          <a:latin typeface="Impact" panose="020B0806030902050204" pitchFamily="34" charset="0"/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Impact" panose="020B0806030902050204" pitchFamily="34" charset="0"/>
                        </a:rPr>
                        <a:t>20 014,6 </a:t>
                      </a:r>
                      <a:r>
                        <a:rPr lang="ru-RU" sz="1200" dirty="0" err="1">
                          <a:latin typeface="+mn-lt"/>
                        </a:rPr>
                        <a:t>тыс.руб</a:t>
                      </a:r>
                      <a:r>
                        <a:rPr lang="ru-RU" sz="1200" dirty="0">
                          <a:latin typeface="+mn-lt"/>
                        </a:rPr>
                        <a:t>.</a:t>
                      </a:r>
                      <a:endParaRPr lang="ru-RU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dirty="0">
                          <a:latin typeface="Impact" panose="020B0806030902050204" pitchFamily="34" charset="0"/>
                        </a:rPr>
                        <a:t>19 366,2 </a:t>
                      </a:r>
                      <a:r>
                        <a:rPr lang="ru-RU" sz="1200" dirty="0" err="1">
                          <a:latin typeface="+mn-lt"/>
                        </a:rPr>
                        <a:t>тыс.руб</a:t>
                      </a:r>
                      <a:r>
                        <a:rPr lang="ru-RU" sz="1200" dirty="0">
                          <a:latin typeface="+mn-lt"/>
                        </a:rPr>
                        <a:t>.</a:t>
                      </a:r>
                      <a:endParaRPr lang="ru-RU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63870826"/>
                  </a:ext>
                </a:extLst>
              </a:tr>
              <a:tr h="418522">
                <a:tc>
                  <a:txBody>
                    <a:bodyPr/>
                    <a:lstStyle/>
                    <a:p>
                      <a:pPr marL="271463" indent="0"/>
                      <a:r>
                        <a:rPr lang="ru-RU" dirty="0">
                          <a:latin typeface="Impact" panose="020B0806030902050204" pitchFamily="34" charset="0"/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Impact" panose="020B0806030902050204" pitchFamily="34" charset="0"/>
                        </a:rPr>
                        <a:t>21 574,5 </a:t>
                      </a:r>
                      <a:r>
                        <a:rPr lang="ru-RU" sz="1200" dirty="0" err="1">
                          <a:latin typeface="+mn-lt"/>
                        </a:rPr>
                        <a:t>тыс.руб</a:t>
                      </a:r>
                      <a:r>
                        <a:rPr lang="ru-RU" sz="1200" dirty="0">
                          <a:latin typeface="+mn-lt"/>
                        </a:rPr>
                        <a:t>.</a:t>
                      </a:r>
                      <a:endParaRPr lang="ru-RU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7800" indent="0" algn="l"/>
                      <a:r>
                        <a:rPr lang="ru-RU" dirty="0">
                          <a:latin typeface="Impact" panose="020B0806030902050204" pitchFamily="34" charset="0"/>
                        </a:rPr>
                        <a:t>25 175,4 </a:t>
                      </a:r>
                      <a:r>
                        <a:rPr lang="ru-RU" sz="1200" dirty="0" err="1">
                          <a:latin typeface="+mn-lt"/>
                        </a:rPr>
                        <a:t>тыс.руб</a:t>
                      </a:r>
                      <a:r>
                        <a:rPr lang="ru-RU" sz="1200" dirty="0">
                          <a:latin typeface="+mn-lt"/>
                        </a:rPr>
                        <a:t>.</a:t>
                      </a:r>
                      <a:endParaRPr lang="ru-RU" sz="1200" dirty="0">
                        <a:latin typeface="Impact" panose="020B080603090205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5000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63353755"/>
                  </a:ext>
                </a:extLst>
              </a:tr>
            </a:tbl>
          </a:graphicData>
        </a:graphic>
      </p:graphicFrame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8C035F3-5523-4D88-961C-A86D140E50AF}"/>
              </a:ext>
            </a:extLst>
          </p:cNvPr>
          <p:cNvSpPr/>
          <p:nvPr/>
        </p:nvSpPr>
        <p:spPr>
          <a:xfrm>
            <a:off x="1215829" y="1501184"/>
            <a:ext cx="126000" cy="126000"/>
          </a:xfrm>
          <a:prstGeom prst="rect">
            <a:avLst/>
          </a:prstGeom>
          <a:gradFill rotWithShape="1">
            <a:gsLst>
              <a:gs pos="0">
                <a:srgbClr val="4F81BD">
                  <a:lumMod val="50000"/>
                </a:srgbClr>
              </a:gs>
              <a:gs pos="80000">
                <a:srgbClr val="4F81BD">
                  <a:lumMod val="50000"/>
                </a:srgbClr>
              </a:gs>
              <a:gs pos="100000">
                <a:srgbClr val="4F81BD">
                  <a:lumMod val="7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Стрелка вниз 33">
            <a:extLst>
              <a:ext uri="{FF2B5EF4-FFF2-40B4-BE49-F238E27FC236}">
                <a16:creationId xmlns:a16="http://schemas.microsoft.com/office/drawing/2014/main" id="{5635E430-4F63-4723-B50B-2A771DBB83CA}"/>
              </a:ext>
            </a:extLst>
          </p:cNvPr>
          <p:cNvSpPr/>
          <p:nvPr/>
        </p:nvSpPr>
        <p:spPr>
          <a:xfrm>
            <a:off x="5439198" y="1831101"/>
            <a:ext cx="432000" cy="288040"/>
          </a:xfrm>
          <a:prstGeom prst="downArrow">
            <a:avLst>
              <a:gd name="adj1" fmla="val 68975"/>
              <a:gd name="adj2" fmla="val 41067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0F9BB7-509C-4D77-B94E-BF0D84640384}"/>
              </a:ext>
            </a:extLst>
          </p:cNvPr>
          <p:cNvSpPr txBox="1"/>
          <p:nvPr/>
        </p:nvSpPr>
        <p:spPr>
          <a:xfrm>
            <a:off x="5496686" y="1807787"/>
            <a:ext cx="93613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>
                <a:latin typeface="Impact" pitchFamily="34" charset="0"/>
              </a:rPr>
              <a:t>- 648,4 </a:t>
            </a:r>
            <a:r>
              <a:rPr lang="ru-RU" sz="800" dirty="0"/>
              <a:t>тыс. руб.</a:t>
            </a:r>
          </a:p>
        </p:txBody>
      </p:sp>
      <p:sp>
        <p:nvSpPr>
          <p:cNvPr id="73" name="Стрелка вниз 33">
            <a:extLst>
              <a:ext uri="{FF2B5EF4-FFF2-40B4-BE49-F238E27FC236}">
                <a16:creationId xmlns:a16="http://schemas.microsoft.com/office/drawing/2014/main" id="{14138B76-4D89-4621-92E9-64561AFA632B}"/>
              </a:ext>
            </a:extLst>
          </p:cNvPr>
          <p:cNvSpPr/>
          <p:nvPr/>
        </p:nvSpPr>
        <p:spPr>
          <a:xfrm>
            <a:off x="5439198" y="1416105"/>
            <a:ext cx="432000" cy="288040"/>
          </a:xfrm>
          <a:prstGeom prst="downArrow">
            <a:avLst>
              <a:gd name="adj1" fmla="val 68975"/>
              <a:gd name="adj2" fmla="val 41067"/>
            </a:avLst>
          </a:prstGeom>
          <a:gradFill flip="none" rotWithShape="1">
            <a:gsLst>
              <a:gs pos="54000">
                <a:srgbClr val="A80000">
                  <a:alpha val="73000"/>
                </a:srgbClr>
              </a:gs>
              <a:gs pos="0">
                <a:srgbClr val="8000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739135-09BE-48E5-9EAB-D8081038F5C3}"/>
              </a:ext>
            </a:extLst>
          </p:cNvPr>
          <p:cNvSpPr txBox="1"/>
          <p:nvPr/>
        </p:nvSpPr>
        <p:spPr>
          <a:xfrm>
            <a:off x="5496686" y="1385050"/>
            <a:ext cx="116716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>
                <a:latin typeface="Impact" pitchFamily="34" charset="0"/>
              </a:rPr>
              <a:t>- 2 254,7 </a:t>
            </a:r>
            <a:r>
              <a:rPr lang="ru-RU" sz="800" dirty="0"/>
              <a:t>тыс. руб.</a:t>
            </a:r>
          </a:p>
        </p:txBody>
      </p:sp>
      <p:sp>
        <p:nvSpPr>
          <p:cNvPr id="75" name="Стрелка вниз 33">
            <a:extLst>
              <a:ext uri="{FF2B5EF4-FFF2-40B4-BE49-F238E27FC236}">
                <a16:creationId xmlns:a16="http://schemas.microsoft.com/office/drawing/2014/main" id="{48A5A568-65FD-4AD4-89C3-3FBCC1548706}"/>
              </a:ext>
            </a:extLst>
          </p:cNvPr>
          <p:cNvSpPr/>
          <p:nvPr/>
        </p:nvSpPr>
        <p:spPr>
          <a:xfrm rot="10800000">
            <a:off x="5439198" y="2261580"/>
            <a:ext cx="432000" cy="288040"/>
          </a:xfrm>
          <a:prstGeom prst="downArrow">
            <a:avLst>
              <a:gd name="adj1" fmla="val 68975"/>
              <a:gd name="adj2" fmla="val 410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8553DD-B631-4AF1-AC9B-31A6E81CEA13}"/>
              </a:ext>
            </a:extLst>
          </p:cNvPr>
          <p:cNvSpPr txBox="1"/>
          <p:nvPr/>
        </p:nvSpPr>
        <p:spPr>
          <a:xfrm>
            <a:off x="5496686" y="2230525"/>
            <a:ext cx="116716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>
                <a:latin typeface="Impact" pitchFamily="34" charset="0"/>
              </a:rPr>
              <a:t>+3 600,9 </a:t>
            </a:r>
            <a:r>
              <a:rPr lang="ru-RU" sz="800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46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 animBg="1"/>
          <p:bldP spid="2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800123563"/>
              </p:ext>
            </p:extLst>
          </p:nvPr>
        </p:nvGraphicFramePr>
        <p:xfrm>
          <a:off x="-553178" y="854164"/>
          <a:ext cx="9720000" cy="370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5366617"/>
              </p:ext>
            </p:extLst>
          </p:nvPr>
        </p:nvGraphicFramePr>
        <p:xfrm>
          <a:off x="-365060" y="854980"/>
          <a:ext cx="9720000" cy="370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CA18E1-55F6-44C9-A853-D1A2691F0F9E}"/>
              </a:ext>
            </a:extLst>
          </p:cNvPr>
          <p:cNvSpPr/>
          <p:nvPr/>
        </p:nvSpPr>
        <p:spPr>
          <a:xfrm>
            <a:off x="2016712" y="4457330"/>
            <a:ext cx="220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Impact" panose="020B0806030902050204" pitchFamily="34" charset="0"/>
              </a:rPr>
              <a:t>План</a:t>
            </a:r>
            <a:r>
              <a:rPr lang="ru-RU" sz="1400" dirty="0">
                <a:latin typeface="Impact" panose="020B0806030902050204" pitchFamily="34" charset="0"/>
              </a:rPr>
              <a:t> + </a:t>
            </a:r>
            <a:r>
              <a:rPr lang="ru-RU" sz="1400" dirty="0">
                <a:solidFill>
                  <a:srgbClr val="435422"/>
                </a:solidFill>
                <a:latin typeface="Impact" panose="020B0806030902050204" pitchFamily="34" charset="0"/>
              </a:rPr>
              <a:t>перевыполнение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CA18E1-55F6-44C9-A853-D1A2691F0F9E}"/>
              </a:ext>
            </a:extLst>
          </p:cNvPr>
          <p:cNvSpPr/>
          <p:nvPr/>
        </p:nvSpPr>
        <p:spPr>
          <a:xfrm>
            <a:off x="4829664" y="4466594"/>
            <a:ext cx="207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Impact" panose="020B0806030902050204" pitchFamily="34" charset="0"/>
              </a:rPr>
              <a:t>Факт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</a:rPr>
              <a:t> +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anose="020B0806030902050204" pitchFamily="34" charset="0"/>
              </a:rPr>
              <a:t>невыполнение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7DCF9E7-6FA1-4514-A221-5EAEE13C79C9}"/>
              </a:ext>
            </a:extLst>
          </p:cNvPr>
          <p:cNvSpPr txBox="1"/>
          <p:nvPr/>
        </p:nvSpPr>
        <p:spPr>
          <a:xfrm>
            <a:off x="4685764" y="4512483"/>
            <a:ext cx="108000" cy="108000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7DCF9E7-6FA1-4514-A221-5EAEE13C79C9}"/>
              </a:ext>
            </a:extLst>
          </p:cNvPr>
          <p:cNvSpPr txBox="1"/>
          <p:nvPr/>
        </p:nvSpPr>
        <p:spPr>
          <a:xfrm>
            <a:off x="1872692" y="4497164"/>
            <a:ext cx="108000" cy="108000"/>
          </a:xfrm>
          <a:prstGeom prst="rect">
            <a:avLst/>
          </a:prstGeom>
          <a:solidFill>
            <a:srgbClr val="9BBB59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7DCF9E7-6FA1-4514-A221-5EAEE13C79C9}"/>
              </a:ext>
            </a:extLst>
          </p:cNvPr>
          <p:cNvSpPr txBox="1"/>
          <p:nvPr/>
        </p:nvSpPr>
        <p:spPr>
          <a:xfrm>
            <a:off x="1872812" y="4605164"/>
            <a:ext cx="108000" cy="108000"/>
          </a:xfrm>
          <a:prstGeom prst="rect">
            <a:avLst/>
          </a:prstGeom>
          <a:solidFill>
            <a:srgbClr val="4F81BD">
              <a:lumMod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7DCF9E7-6FA1-4514-A221-5EAEE13C79C9}"/>
              </a:ext>
            </a:extLst>
          </p:cNvPr>
          <p:cNvSpPr txBox="1"/>
          <p:nvPr/>
        </p:nvSpPr>
        <p:spPr>
          <a:xfrm>
            <a:off x="4685764" y="4620483"/>
            <a:ext cx="108000" cy="108000"/>
          </a:xfrm>
          <a:prstGeom prst="rect">
            <a:avLst/>
          </a:prstGeom>
          <a:solidFill>
            <a:srgbClr val="4BACC6">
              <a:lumMod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82068627"/>
              </p:ext>
            </p:extLst>
          </p:nvPr>
        </p:nvGraphicFramePr>
        <p:xfrm>
          <a:off x="-168634" y="854978"/>
          <a:ext cx="9720000" cy="370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A30BD94D-362E-4A83-8F46-3789B5490BEA}"/>
              </a:ext>
            </a:extLst>
          </p:cNvPr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3">
            <a:extLst>
              <a:ext uri="{FF2B5EF4-FFF2-40B4-BE49-F238E27FC236}">
                <a16:creationId xmlns:a16="http://schemas.microsoft.com/office/drawing/2014/main" id="{B2E3E2EB-30B1-4DA9-83E0-147F17C76BF9}"/>
              </a:ext>
            </a:extLst>
          </p:cNvPr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араллелограмм 24">
            <a:extLst>
              <a:ext uri="{FF2B5EF4-FFF2-40B4-BE49-F238E27FC236}">
                <a16:creationId xmlns:a16="http://schemas.microsoft.com/office/drawing/2014/main" id="{AAC9277D-A76B-4933-B00D-41297E7569D3}"/>
              </a:ext>
            </a:extLst>
          </p:cNvPr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F8E74F-AF23-4E08-9C60-E0DF5CD9C010}"/>
              </a:ext>
            </a:extLst>
          </p:cNvPr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5CE7CA-CAF0-41D9-A4DD-0287DD41D2D9}"/>
              </a:ext>
            </a:extLst>
          </p:cNvPr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67268A54-C845-4589-A67E-6F6F0B04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0ADC5D7-9AF0-44F0-9656-7A87065D57C0}"/>
              </a:ext>
            </a:extLst>
          </p:cNvPr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2138" y="178386"/>
            <a:ext cx="590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Доходы факультетов</a:t>
            </a:r>
          </a:p>
          <a:p>
            <a:pPr algn="ctr"/>
            <a:r>
              <a:rPr lang="ru-RU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от прочих образовательных и </a:t>
            </a:r>
            <a:r>
              <a:rPr lang="ru-RU" dirty="0" err="1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необразовательных</a:t>
            </a:r>
            <a:r>
              <a:rPr lang="ru-RU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услуг</a:t>
            </a:r>
          </a:p>
          <a:p>
            <a:pPr algn="ctr"/>
            <a:r>
              <a:rPr lang="ru-RU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199179" y="2987644"/>
            <a:ext cx="0" cy="13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99179" y="2553077"/>
            <a:ext cx="579421" cy="434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9386282">
            <a:off x="206027" y="2543498"/>
            <a:ext cx="511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ФИКТ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920481" y="2268196"/>
            <a:ext cx="0" cy="20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920481" y="1819747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485093">
            <a:off x="957119" y="1787171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latin typeface="Impact" pitchFamily="34" charset="0"/>
              </a:rPr>
              <a:t>ФИиД</a:t>
            </a:r>
            <a:endParaRPr lang="ru-RU" sz="1050" dirty="0">
              <a:latin typeface="Impact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1634195" y="3203638"/>
            <a:ext cx="0" cy="11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634195" y="2755189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485093">
            <a:off x="1712266" y="2694071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ФЭУ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2347067" y="1404668"/>
            <a:ext cx="0" cy="29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347067" y="956219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485093">
            <a:off x="2383705" y="923643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latin typeface="Impact" pitchFamily="34" charset="0"/>
              </a:rPr>
              <a:t>ФаМИ</a:t>
            </a:r>
            <a:endParaRPr lang="ru-RU" sz="1050" dirty="0">
              <a:latin typeface="Impact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3060117" y="3058454"/>
            <a:ext cx="0" cy="12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3060117" y="2610005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9485093">
            <a:off x="3096755" y="2577429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err="1">
                <a:latin typeface="Impact" pitchFamily="34" charset="0"/>
              </a:rPr>
              <a:t>ФБиЭ</a:t>
            </a:r>
            <a:endParaRPr lang="ru-RU" sz="1050" dirty="0">
              <a:latin typeface="Impact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3775339" y="2447355"/>
            <a:ext cx="0" cy="18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775339" y="1998906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 rot="19485093">
            <a:off x="3811977" y="1966330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ИНЖ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4490563" y="3597462"/>
            <a:ext cx="0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490563" y="3149013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9485093">
            <a:off x="4554363" y="3093802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ФП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5205344" y="3422501"/>
            <a:ext cx="0" cy="9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205344" y="2974052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9485093">
            <a:off x="5183207" y="2949433"/>
            <a:ext cx="671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ПЕДФАК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5916705" y="3058283"/>
            <a:ext cx="0" cy="12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916705" y="2609834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9485093">
            <a:off x="5866119" y="2608877"/>
            <a:ext cx="6868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ФИЛФАК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6631709" y="3526609"/>
            <a:ext cx="0" cy="7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631709" y="3078160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9485093">
            <a:off x="6668347" y="3045584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ФТФ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7342406" y="1080692"/>
            <a:ext cx="0" cy="324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7342406" y="632243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9485093">
            <a:off x="7379044" y="599667"/>
            <a:ext cx="574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ФФК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8062156" y="3602883"/>
            <a:ext cx="0" cy="7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8062156" y="3154434"/>
            <a:ext cx="629433" cy="4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9485093">
            <a:off x="8092144" y="3100926"/>
            <a:ext cx="6465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Impact" pitchFamily="34" charset="0"/>
              </a:rPr>
              <a:t>ЮРФАК</a:t>
            </a:r>
          </a:p>
        </p:txBody>
      </p:sp>
    </p:spTree>
    <p:extLst>
      <p:ext uri="{BB962C8B-B14F-4D97-AF65-F5344CB8AC3E}">
        <p14:creationId xmlns:p14="http://schemas.microsoft.com/office/powerpoint/2010/main" val="1703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25" grpId="0" animBg="1"/>
          <p:bldP spid="2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35897F25-D48A-4996-B5ED-040A9A65BBEE}"/>
              </a:ext>
            </a:extLst>
          </p:cNvPr>
          <p:cNvSpPr txBox="1"/>
          <p:nvPr/>
        </p:nvSpPr>
        <p:spPr>
          <a:xfrm>
            <a:off x="1286929" y="209152"/>
            <a:ext cx="752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Сравнительный анализ фактических расходов университета </a:t>
            </a:r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EC4E783E-76BA-4C4F-B5E1-A3AD8ECF046C}"/>
              </a:ext>
            </a:extLst>
          </p:cNvPr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араллелограмм 60">
            <a:extLst>
              <a:ext uri="{FF2B5EF4-FFF2-40B4-BE49-F238E27FC236}">
                <a16:creationId xmlns:a16="http://schemas.microsoft.com/office/drawing/2014/main" id="{808F9683-C288-48FE-92EC-EDBB22FC8E8A}"/>
              </a:ext>
            </a:extLst>
          </p:cNvPr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араллелограмм 61">
            <a:extLst>
              <a:ext uri="{FF2B5EF4-FFF2-40B4-BE49-F238E27FC236}">
                <a16:creationId xmlns:a16="http://schemas.microsoft.com/office/drawing/2014/main" id="{35D7B058-52F3-4ABC-8B35-18D97BF906C8}"/>
              </a:ext>
            </a:extLst>
          </p:cNvPr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89EB39-4F5B-42F6-9B53-5825F8AE271B}"/>
              </a:ext>
            </a:extLst>
          </p:cNvPr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graphicFrame>
        <p:nvGraphicFramePr>
          <p:cNvPr id="54" name="Диаграмма 53">
            <a:extLst>
              <a:ext uri="{FF2B5EF4-FFF2-40B4-BE49-F238E27FC236}">
                <a16:creationId xmlns:a16="http://schemas.microsoft.com/office/drawing/2014/main" id="{709B4993-3B29-45C3-9D32-A295BD6D6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686694"/>
              </p:ext>
            </p:extLst>
          </p:nvPr>
        </p:nvGraphicFramePr>
        <p:xfrm>
          <a:off x="30783" y="991673"/>
          <a:ext cx="2360396" cy="319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1797C890-B9BC-46A8-8AD8-8E9CA46C5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22253"/>
              </p:ext>
            </p:extLst>
          </p:nvPr>
        </p:nvGraphicFramePr>
        <p:xfrm>
          <a:off x="2367484" y="934988"/>
          <a:ext cx="6336000" cy="3856757"/>
        </p:xfrm>
        <a:graphic>
          <a:graphicData uri="http://schemas.openxmlformats.org/drawingml/2006/table">
            <a:tbl>
              <a:tblPr firstRow="1" bandRow="1"/>
              <a:tblGrid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09465247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604899444"/>
                    </a:ext>
                  </a:extLst>
                </a:gridCol>
              </a:tblGrid>
              <a:tr h="331866">
                <a:tc gridSpan="3">
                  <a:txBody>
                    <a:bodyPr/>
                    <a:lstStyle>
                      <a:lvl1pPr marL="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БЮДЖЕТ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effectLst/>
                        </a:rPr>
                        <a:t>Направления расходов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ВНЕБЮДЖЕТ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91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 fontAlgn="ctr">
                        <a:lnSpc>
                          <a:spcPct val="90000"/>
                        </a:lnSpc>
                      </a:pPr>
                      <a:endParaRPr lang="ru-RU" sz="1200" b="1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fontAlgn="ctr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14 874,7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17 503,6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20 204,1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Заработная плата с начислениями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17 253,8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17 199,7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19 548,4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5472264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5 810,1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6 593,6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7 932,9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Текущие бюджетные трансферы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154,2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281,6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8778433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1 525,5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1 555,4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1 974,4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Оплата коммунальных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1 036,7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904,0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1 054,4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105,6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734,7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Капитальные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456,8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726,4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462,4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855,8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1 292,1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Прочие текущие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1 062,8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1 613,1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1 872,4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409,5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274,2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670,8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Текущий ремонт зданий и помещений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456,2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281,9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339,3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409,2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Приобретение мягкого инвентаря и обмундирования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926,9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50,1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9072398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Текущий ремонт оборудования и инвентаря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100,2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190,7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Оплата услуг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173,1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171,3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91821950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Оплата транспортных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155,1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153,8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154,0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22841623"/>
                  </a:ext>
                </a:extLst>
              </a:tr>
              <a:tr h="252000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Командировки и служебные разъезды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122,9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160,7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4293316"/>
                  </a:ext>
                </a:extLst>
              </a:tr>
              <a:tr h="252000">
                <a:tc gridSpan="3"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9388" indent="0" algn="l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9388" indent="0" algn="l" rtl="0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Impact"/>
                        </a:rPr>
                        <a:t>Налоги и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284,4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5">
                            <a:lumMod val="75000"/>
                            <a:alpha val="48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314,8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75000"/>
                            <a:alpha val="47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370,8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ysClr val="window" lastClr="FFFFFF">
                            <a:shade val="100000"/>
                            <a:satMod val="115000"/>
                          </a:sys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23 633,0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27 034,2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32 948,7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ВСЕГО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Impact" pitchFamily="34" charset="0"/>
                        </a:rPr>
                        <a:t> РАСХОДОВ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22 183,1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21 212,5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9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mpact" pitchFamily="34" charset="0"/>
                        </a:rPr>
                        <a:t>24 920,1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59DBC19-49E3-4D66-AC14-BED17BDC7045}"/>
              </a:ext>
            </a:extLst>
          </p:cNvPr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31573D6-254C-496C-A675-A8E889F6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97146E-3D73-4B63-88C6-1AA173AF53B1}"/>
              </a:ext>
            </a:extLst>
          </p:cNvPr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2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333" y="288469"/>
            <a:ext cx="744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Текущие расходы университета за счет внебюджетных средств</a:t>
            </a:r>
          </a:p>
          <a:p>
            <a:pPr algn="r"/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2023-2024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497175"/>
              </p:ext>
            </p:extLst>
          </p:nvPr>
        </p:nvGraphicFramePr>
        <p:xfrm>
          <a:off x="182876" y="4325564"/>
          <a:ext cx="7775791" cy="57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4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7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Фактическое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удельный вес</a:t>
                      </a:r>
                    </a:p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в доходах, 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планируемое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фактическое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удельный вес</a:t>
                      </a:r>
                    </a:p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в доходах, 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ПРЕВЫШЕНИЕ ДОХОДОВ НАД РАСХОДАМИ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36000" marT="9525" marB="0" anchor="ctr">
                    <a:gradFill>
                      <a:gsLst>
                        <a:gs pos="0">
                          <a:schemeClr val="accent3">
                            <a:lumMod val="50000"/>
                            <a:alpha val="66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4 974,0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14200"/>
                          </a:solidFill>
                          <a:effectLst/>
                          <a:latin typeface="Impact" panose="020B0806030902050204" pitchFamily="34" charset="0"/>
                        </a:rPr>
                        <a:t>4 678,4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14200"/>
                          </a:solidFill>
                          <a:effectLst/>
                          <a:latin typeface="Impact" panose="020B0806030902050204" pitchFamily="34" charset="0"/>
                        </a:rPr>
                        <a:t>10 664,0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214200"/>
                          </a:solidFill>
                          <a:effectLst/>
                          <a:latin typeface="Impact" panose="020B0806030902050204" pitchFamily="34" charset="0"/>
                        </a:rPr>
                        <a:t>36,98%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051807"/>
              </p:ext>
            </p:extLst>
          </p:nvPr>
        </p:nvGraphicFramePr>
        <p:xfrm>
          <a:off x="182876" y="1882707"/>
          <a:ext cx="8597056" cy="24137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3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6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effectLst/>
                          <a:latin typeface="Impact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Impact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фактические расходы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удельный вес</a:t>
                      </a:r>
                    </a:p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в доходах, 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планируемые расходы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фактические расходы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удельный вес</a:t>
                      </a:r>
                    </a:p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b="0" u="none" strike="noStrike" dirty="0">
                          <a:effectLst/>
                        </a:rPr>
                        <a:t>в доходах, 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effectLst/>
                          <a:latin typeface="Impact" panose="020B0806030902050204" pitchFamily="34" charset="0"/>
                        </a:rPr>
                        <a:t>Темп роста,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u="none" strike="noStrike" dirty="0">
                          <a:effectLst/>
                          <a:latin typeface="Impact" panose="020B080603090205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35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РАСХОДЫ (СЕБЕСТОИМОСТЬ)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36000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mpact" panose="020B0806030902050204" pitchFamily="34" charset="0"/>
                        </a:rPr>
                        <a:t>16</a:t>
                      </a:r>
                      <a:r>
                        <a:rPr lang="ru-RU" sz="1100" baseline="0" dirty="0">
                          <a:latin typeface="Impact" panose="020B0806030902050204" pitchFamily="34" charset="0"/>
                        </a:rPr>
                        <a:t> 539,5</a:t>
                      </a:r>
                      <a:endParaRPr lang="ru-RU" sz="1100" dirty="0"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mpact" panose="020B0806030902050204" pitchFamily="34" charset="0"/>
                        </a:rPr>
                        <a:t>80,5%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mpact" panose="020B0806030902050204" pitchFamily="34" charset="0"/>
                        </a:rPr>
                        <a:t>1</a:t>
                      </a:r>
                      <a:r>
                        <a:rPr lang="en-US" sz="1100" dirty="0">
                          <a:latin typeface="Impact" panose="020B0806030902050204" pitchFamily="34" charset="0"/>
                        </a:rPr>
                        <a:t>8</a:t>
                      </a:r>
                      <a:r>
                        <a:rPr lang="ru-RU" sz="1100" dirty="0">
                          <a:latin typeface="Impact" panose="020B0806030902050204" pitchFamily="34" charset="0"/>
                        </a:rPr>
                        <a:t> </a:t>
                      </a:r>
                      <a:r>
                        <a:rPr lang="en-US" sz="1100" dirty="0">
                          <a:latin typeface="Impact" panose="020B0806030902050204" pitchFamily="34" charset="0"/>
                        </a:rPr>
                        <a:t>387</a:t>
                      </a:r>
                      <a:r>
                        <a:rPr lang="ru-RU" sz="1100" dirty="0">
                          <a:latin typeface="Impact" panose="020B0806030902050204" pitchFamily="34" charset="0"/>
                        </a:rPr>
                        <a:t>,</a:t>
                      </a:r>
                      <a:r>
                        <a:rPr lang="en-US" sz="1100" dirty="0">
                          <a:latin typeface="Impact" panose="020B0806030902050204" pitchFamily="34" charset="0"/>
                        </a:rPr>
                        <a:t>6</a:t>
                      </a:r>
                      <a:endParaRPr lang="ru-RU" sz="1100" dirty="0"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Impact" panose="020B0806030902050204" pitchFamily="34" charset="0"/>
                        </a:rPr>
                        <a:t>18 172</a:t>
                      </a:r>
                      <a:r>
                        <a:rPr lang="ru-RU" sz="1100" dirty="0">
                          <a:latin typeface="Impact" panose="020B0806030902050204" pitchFamily="34" charset="0"/>
                        </a:rPr>
                        <a:t>,</a:t>
                      </a:r>
                      <a:r>
                        <a:rPr lang="en-US" sz="1100" dirty="0">
                          <a:latin typeface="Impact" panose="020B0806030902050204" pitchFamily="34" charset="0"/>
                        </a:rPr>
                        <a:t>9</a:t>
                      </a:r>
                      <a:endParaRPr lang="ru-RU" sz="1100" dirty="0"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mpact" panose="020B080603090205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mpact" panose="020B0806030902050204" pitchFamily="34" charset="0"/>
                        </a:rPr>
                        <a:t>109,9%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9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Заработная плата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14 086,1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65,5%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14 674,5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15 462,6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53,6%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</a:rPr>
                        <a:t>109,8%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9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Приобретение предметов снабжения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428,2%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16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Командировки и служебные разъезды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6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Оплата транспортных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06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Оплата услуг связи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159,8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100,6%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06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Оплата коммунальных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834,6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119,0%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9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Текущий ремонт оборудования и инвентаря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9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Текущий ремонт зданий и помещений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172,7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256,1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141,7%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06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Прочие текущие расходы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859,9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1 918,5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788,6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91,7%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06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u="none" strike="noStrike" dirty="0">
                          <a:effectLst/>
                          <a:latin typeface="Impact" panose="020B0806030902050204" pitchFamily="34" charset="0"/>
                        </a:rPr>
                        <a:t>Налоги и отчисления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  <a:alpha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314,8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195,1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117,8%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0868" y="1829604"/>
            <a:ext cx="3174199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393" y="4315800"/>
            <a:ext cx="3246207" cy="29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6965" y="801094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itchFamily="34" charset="0"/>
              </a:rPr>
              <a:t>2023 год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180126" y="301079"/>
            <a:ext cx="134000" cy="1800250"/>
          </a:xfrm>
          <a:prstGeom prst="rightBrace">
            <a:avLst>
              <a:gd name="adj1" fmla="val 54476"/>
              <a:gd name="adj2" fmla="val 50000"/>
            </a:avLst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22346" y="801094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mpact" pitchFamily="34" charset="0"/>
              </a:rPr>
              <a:t>2024 год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6471794" y="-130981"/>
            <a:ext cx="134000" cy="2664370"/>
          </a:xfrm>
          <a:prstGeom prst="rightBrace">
            <a:avLst>
              <a:gd name="adj1" fmla="val 54476"/>
              <a:gd name="adj2" fmla="val 50000"/>
            </a:avLst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704104"/>
              </p:ext>
            </p:extLst>
          </p:nvPr>
        </p:nvGraphicFramePr>
        <p:xfrm>
          <a:off x="182876" y="1335443"/>
          <a:ext cx="7775791" cy="51963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4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631"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>
                          <a:effectLst/>
                          <a:latin typeface="Impact" pitchFamily="34" charset="0"/>
                        </a:rPr>
                        <a:t>Направления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фактический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планируемый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000" u="none" strike="noStrike" dirty="0">
                          <a:effectLst/>
                        </a:rPr>
                        <a:t>фактический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2514600" indent="0" algn="l" fontAlgn="b"/>
                      <a:r>
                        <a:rPr lang="ru-RU" sz="1400" b="0" u="none" strike="noStrike" dirty="0">
                          <a:solidFill>
                            <a:srgbClr val="800000"/>
                          </a:solidFill>
                          <a:effectLst/>
                          <a:latin typeface="Impact" panose="020B0806030902050204" pitchFamily="34" charset="0"/>
                        </a:rPr>
                        <a:t>ДОХОД</a:t>
                      </a:r>
                      <a:r>
                        <a:rPr lang="ru-RU" sz="1100" b="0" u="none" strike="noStrike" dirty="0">
                          <a:solidFill>
                            <a:srgbClr val="800000"/>
                          </a:solidFill>
                          <a:effectLst/>
                          <a:latin typeface="Impact" panose="020B0806030902050204" pitchFamily="34" charset="0"/>
                        </a:rPr>
                        <a:t>  </a:t>
                      </a:r>
                      <a:endParaRPr lang="ru-RU" sz="1100" b="0" i="0" u="none" strike="noStrike" dirty="0">
                        <a:solidFill>
                          <a:srgbClr val="800000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21 513,5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r>
                        <a:rPr lang="en-US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Impact" panose="020B080603090205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Impact" panose="020B0806030902050204" pitchFamily="34" charset="0"/>
                        </a:rPr>
                        <a:t>066,0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800000"/>
                          </a:solidFill>
                          <a:effectLst/>
                          <a:latin typeface="Impact" panose="020B0806030902050204" pitchFamily="34" charset="0"/>
                        </a:rPr>
                        <a:t>28 836,9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E84FCAB3-E1F6-49F9-A03A-9C8C40D7884F}"/>
              </a:ext>
            </a:extLst>
          </p:cNvPr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8FE3AE5B-0C6A-4AE3-A82E-895337E4F5A8}"/>
              </a:ext>
            </a:extLst>
          </p:cNvPr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40B382E4-41D9-4D71-9FDF-4D40C44146E5}"/>
              </a:ext>
            </a:extLst>
          </p:cNvPr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8004C-E2B5-41F2-89E4-CED81F2349EC}"/>
              </a:ext>
            </a:extLst>
          </p:cNvPr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9174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D10DC11B-5A84-4E57-B9D9-A68964260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961962"/>
              </p:ext>
            </p:extLst>
          </p:nvPr>
        </p:nvGraphicFramePr>
        <p:xfrm>
          <a:off x="-559225" y="427055"/>
          <a:ext cx="10225739" cy="404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47C82257-3276-40E2-BE6F-E011036D4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63955"/>
              </p:ext>
            </p:extLst>
          </p:nvPr>
        </p:nvGraphicFramePr>
        <p:xfrm>
          <a:off x="215392" y="1094122"/>
          <a:ext cx="8603927" cy="1645920"/>
        </p:xfrm>
        <a:graphic>
          <a:graphicData uri="http://schemas.openxmlformats.org/drawingml/2006/table">
            <a:tbl>
              <a:tblPr firstRow="1" bandRow="1"/>
              <a:tblGrid>
                <a:gridCol w="369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588">
                  <a:extLst>
                    <a:ext uri="{9D8B030D-6E8A-4147-A177-3AD203B41FA5}">
                      <a16:colId xmlns:a16="http://schemas.microsoft.com/office/drawing/2014/main" val="483633620"/>
                    </a:ext>
                  </a:extLst>
                </a:gridCol>
              </a:tblGrid>
              <a:tr h="282108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400" b="0" dirty="0">
                          <a:effectLst/>
                          <a:latin typeface="Impact" pitchFamily="34" charset="0"/>
                        </a:rPr>
                        <a:t>Показатель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0" dirty="0">
                          <a:effectLst/>
                          <a:latin typeface="Impact" pitchFamily="34" charset="0"/>
                        </a:rPr>
                        <a:t>Факт 2022</a:t>
                      </a:r>
                      <a:endParaRPr lang="ru-RU" sz="1200" b="0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0" dirty="0">
                          <a:effectLst/>
                          <a:latin typeface="Impact" pitchFamily="34" charset="0"/>
                        </a:rPr>
                        <a:t>Факт 20</a:t>
                      </a:r>
                      <a:r>
                        <a:rPr lang="en-US" sz="1200" b="0" dirty="0">
                          <a:effectLst/>
                          <a:latin typeface="Impact" pitchFamily="34" charset="0"/>
                        </a:rPr>
                        <a:t>2</a:t>
                      </a:r>
                      <a:r>
                        <a:rPr lang="ru-RU" sz="1200" b="0" dirty="0">
                          <a:effectLst/>
                          <a:latin typeface="Impact" pitchFamily="34" charset="0"/>
                        </a:rPr>
                        <a:t>3</a:t>
                      </a:r>
                      <a:endParaRPr lang="ru-RU" sz="1200" b="0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Факт 2024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29">
                <a:tc>
                  <a:txBody>
                    <a:bodyPr/>
                    <a:lstStyle/>
                    <a:p>
                      <a:pPr marL="0" marR="0" indent="0" algn="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Impact" panose="020B0806030902050204" pitchFamily="34" charset="0"/>
                        </a:rPr>
                        <a:t>Прибыль на начало года</a:t>
                      </a:r>
                      <a:endParaRPr lang="ru-RU" sz="12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2 495,2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430,1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00000">
                            <a:alpha val="76000"/>
                          </a:srgb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730,7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74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58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0" dirty="0">
                          <a:latin typeface="Impact" panose="020B0806030902050204" pitchFamily="34" charset="0"/>
                        </a:rPr>
                        <a:t>Сформировано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dirty="0"/>
                        <a:t>превышение доходов над расходами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3 928,4 </a:t>
                      </a: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4 973,8 </a:t>
                      </a: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00000">
                            <a:alpha val="76000"/>
                          </a:srgb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10 664,0 </a:t>
                      </a: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74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311"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0" dirty="0">
                          <a:latin typeface="Impact" panose="020B0806030902050204" pitchFamily="34" charset="0"/>
                        </a:rPr>
                        <a:t>Использовано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dirty="0"/>
                        <a:t>превышение доходов над расходами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5 993,5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3591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7183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0838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4429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68021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16125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5204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688590" algn="l" defTabSz="671830" rtl="0" eaLnBrk="1" latinLnBrk="0" hangingPunct="1">
                        <a:defRPr sz="132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4 673,2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00000">
                            <a:alpha val="76000"/>
                          </a:srgb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6 747,3 </a:t>
                      </a: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74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11">
                <a:tc>
                  <a:txBody>
                    <a:bodyPr/>
                    <a:lstStyle/>
                    <a:p>
                      <a:pPr marL="0" marR="0" indent="0" algn="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Impact" panose="020B0806030902050204" pitchFamily="34" charset="0"/>
                        </a:rPr>
                        <a:t>Прибыль на конец</a:t>
                      </a:r>
                      <a:r>
                        <a:rPr lang="ru-RU" sz="1200" b="0" baseline="0" dirty="0">
                          <a:latin typeface="Impact" panose="020B0806030902050204" pitchFamily="34" charset="0"/>
                        </a:rPr>
                        <a:t> </a:t>
                      </a:r>
                      <a:r>
                        <a:rPr lang="ru-RU" sz="1200" b="0" dirty="0">
                          <a:latin typeface="Impact" panose="020B0806030902050204" pitchFamily="34" charset="0"/>
                        </a:rPr>
                        <a:t>года</a:t>
                      </a:r>
                      <a:endParaRPr lang="ru-RU" sz="12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430,1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</a:rPr>
                        <a:t>тыс.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730,7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800000">
                            <a:alpha val="76000"/>
                          </a:srgb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4 647,4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75000"/>
                            <a:alpha val="74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EFB3C0A-42C8-40FE-8CD6-84897834785D}"/>
              </a:ext>
            </a:extLst>
          </p:cNvPr>
          <p:cNvSpPr txBox="1"/>
          <p:nvPr/>
        </p:nvSpPr>
        <p:spPr>
          <a:xfrm>
            <a:off x="324071" y="4206386"/>
            <a:ext cx="1080120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Оплата труда и начисления</a:t>
            </a:r>
            <a:b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 оплату труда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A1B105-0E15-4BFC-9374-EDF8C514935B}"/>
              </a:ext>
            </a:extLst>
          </p:cNvPr>
          <p:cNvSpPr txBox="1"/>
          <p:nvPr/>
        </p:nvSpPr>
        <p:spPr>
          <a:xfrm>
            <a:off x="1572802" y="4206386"/>
            <a:ext cx="1116000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Капитальный ремонт и приобретение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FD4BAB-7DF7-4178-B6F8-7AB4369242E5}"/>
              </a:ext>
            </a:extLst>
          </p:cNvPr>
          <p:cNvSpPr txBox="1"/>
          <p:nvPr/>
        </p:nvSpPr>
        <p:spPr>
          <a:xfrm>
            <a:off x="2777296" y="4206386"/>
            <a:ext cx="106319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Прочие текущие расходы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2B705E-7431-49DB-AA7D-2938E8557F37}"/>
              </a:ext>
            </a:extLst>
          </p:cNvPr>
          <p:cNvSpPr txBox="1"/>
          <p:nvPr/>
        </p:nvSpPr>
        <p:spPr>
          <a:xfrm>
            <a:off x="6348919" y="4205361"/>
            <a:ext cx="1116000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Командировки и служебные разъезды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C77A9C-3969-4906-A39B-8EC521EDBEFA}"/>
              </a:ext>
            </a:extLst>
          </p:cNvPr>
          <p:cNvSpPr txBox="1"/>
          <p:nvPr/>
        </p:nvSpPr>
        <p:spPr>
          <a:xfrm>
            <a:off x="3975152" y="4206386"/>
            <a:ext cx="979786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Оплата коммунальных услуг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B0FFD4-F49C-47AC-9F60-737A1FC5A5D4}"/>
              </a:ext>
            </a:extLst>
          </p:cNvPr>
          <p:cNvSpPr txBox="1"/>
          <p:nvPr/>
        </p:nvSpPr>
        <p:spPr>
          <a:xfrm>
            <a:off x="5124783" y="4206386"/>
            <a:ext cx="1224136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Текущий ремонт, транспортные услуги,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услуги связи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EFE632-C774-4D2C-8DAC-DEDEC1EFBF07}"/>
              </a:ext>
            </a:extLst>
          </p:cNvPr>
          <p:cNvSpPr txBox="1"/>
          <p:nvPr/>
        </p:nvSpPr>
        <p:spPr>
          <a:xfrm>
            <a:off x="371510" y="303308"/>
            <a:ext cx="851579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195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Использование превышения доходов над расходами</a:t>
            </a:r>
            <a:endParaRPr lang="ru-RU" sz="1950" dirty="0">
              <a:ln w="63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51EF75-AF68-4B05-80F4-311F61381F4F}"/>
              </a:ext>
            </a:extLst>
          </p:cNvPr>
          <p:cNvSpPr txBox="1"/>
          <p:nvPr/>
        </p:nvSpPr>
        <p:spPr>
          <a:xfrm>
            <a:off x="7587033" y="4205361"/>
            <a:ext cx="1116001" cy="4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Текущие трансферы населению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9DBC19-49E3-4D66-AC14-BED17BDC7045}"/>
              </a:ext>
            </a:extLst>
          </p:cNvPr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A31573D6-254C-496C-A675-A8E889F6B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Параллелограмм 44">
            <a:extLst>
              <a:ext uri="{FF2B5EF4-FFF2-40B4-BE49-F238E27FC236}">
                <a16:creationId xmlns:a16="http://schemas.microsoft.com/office/drawing/2014/main" id="{A6A6736E-15C6-4959-BB94-3CC70C44FD8C}"/>
              </a:ext>
            </a:extLst>
          </p:cNvPr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497146E-3D73-4B63-88C6-1AA173AF53B1}"/>
              </a:ext>
            </a:extLst>
          </p:cNvPr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араллелограмм 46">
            <a:extLst>
              <a:ext uri="{FF2B5EF4-FFF2-40B4-BE49-F238E27FC236}">
                <a16:creationId xmlns:a16="http://schemas.microsoft.com/office/drawing/2014/main" id="{5B7B5F22-7629-408D-82AC-6C7B5A294DCB}"/>
              </a:ext>
            </a:extLst>
          </p:cNvPr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6BFB810E-D4E1-4438-8F42-CDB91F625D52}"/>
              </a:ext>
            </a:extLst>
          </p:cNvPr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C00324-DD2A-48D1-8176-E53CC5897354}"/>
              </a:ext>
            </a:extLst>
          </p:cNvPr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41691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7" grpId="0" animBg="1"/>
          <p:bldP spid="48" grpId="0" animBg="1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7" grpId="0" animBg="1"/>
          <p:bldP spid="48" grpId="0" animBg="1"/>
          <p:bldP spid="4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C1F4F6-AE6F-41E3-AA26-2686FAC3B94E}"/>
              </a:ext>
            </a:extLst>
          </p:cNvPr>
          <p:cNvSpPr/>
          <p:nvPr/>
        </p:nvSpPr>
        <p:spPr>
          <a:xfrm>
            <a:off x="0" y="881162"/>
            <a:ext cx="4127269" cy="391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35">
            <a:extLst>
              <a:ext uri="{FF2B5EF4-FFF2-40B4-BE49-F238E27FC236}">
                <a16:creationId xmlns:a16="http://schemas.microsoft.com/office/drawing/2014/main" id="{D93BB00B-8D31-4FF3-8C7C-0029C9588166}"/>
              </a:ext>
            </a:extLst>
          </p:cNvPr>
          <p:cNvSpPr/>
          <p:nvPr/>
        </p:nvSpPr>
        <p:spPr>
          <a:xfrm>
            <a:off x="279403" y="527703"/>
            <a:ext cx="2696553" cy="510012"/>
          </a:xfrm>
          <a:prstGeom prst="roundRect">
            <a:avLst>
              <a:gd name="adj" fmla="val 221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612899-801D-47E2-82DA-FDFC4B2BBB0F}"/>
              </a:ext>
            </a:extLst>
          </p:cNvPr>
          <p:cNvSpPr txBox="1"/>
          <p:nvPr/>
        </p:nvSpPr>
        <p:spPr>
          <a:xfrm>
            <a:off x="354932" y="744742"/>
            <a:ext cx="2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mpact" pitchFamily="34" charset="0"/>
              </a:rPr>
              <a:t>Расходы на заработную плату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8C1F4F6-AE6F-41E3-AA26-2686FAC3B94E}"/>
              </a:ext>
            </a:extLst>
          </p:cNvPr>
          <p:cNvSpPr/>
          <p:nvPr/>
        </p:nvSpPr>
        <p:spPr>
          <a:xfrm>
            <a:off x="4197927" y="881163"/>
            <a:ext cx="4809836" cy="3917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7240009" y="1352033"/>
            <a:ext cx="835429" cy="1004618"/>
          </a:xfrm>
          <a:prstGeom prst="upArrow">
            <a:avLst>
              <a:gd name="adj1" fmla="val 100000"/>
              <a:gd name="adj2" fmla="val 23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6086852" y="1698554"/>
            <a:ext cx="835429" cy="872837"/>
          </a:xfrm>
          <a:prstGeom prst="upArrow">
            <a:avLst>
              <a:gd name="adj1" fmla="val 100000"/>
              <a:gd name="adj2" fmla="val 23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139514A-427C-40A4-B343-84539FA06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726439"/>
              </p:ext>
            </p:extLst>
          </p:nvPr>
        </p:nvGraphicFramePr>
        <p:xfrm>
          <a:off x="144981" y="789176"/>
          <a:ext cx="3853472" cy="370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A30BD94D-362E-4A83-8F46-3789B5490BEA}"/>
              </a:ext>
            </a:extLst>
          </p:cNvPr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B2E3E2EB-30B1-4DA9-83E0-147F17C76BF9}"/>
              </a:ext>
            </a:extLst>
          </p:cNvPr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AAC9277D-A76B-4933-B00D-41297E7569D3}"/>
              </a:ext>
            </a:extLst>
          </p:cNvPr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8E74F-AF23-4E08-9C60-E0DF5CD9C010}"/>
              </a:ext>
            </a:extLst>
          </p:cNvPr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CE7CA-CAF0-41D9-A4DD-0287DD41D2D9}"/>
              </a:ext>
            </a:extLst>
          </p:cNvPr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7268A54-C845-4589-A67E-6F6F0B047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0ADC5D7-9AF0-44F0-9656-7A87065D57C0}"/>
              </a:ext>
            </a:extLst>
          </p:cNvPr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верх 1"/>
          <p:cNvSpPr/>
          <p:nvPr/>
        </p:nvSpPr>
        <p:spPr>
          <a:xfrm>
            <a:off x="4929447" y="1920233"/>
            <a:ext cx="835429" cy="872837"/>
          </a:xfrm>
          <a:prstGeom prst="upArrow">
            <a:avLst>
              <a:gd name="adj1" fmla="val 100000"/>
              <a:gd name="adj2" fmla="val 238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D740B0A-66EF-460D-9E48-196841007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092012"/>
              </p:ext>
            </p:extLst>
          </p:nvPr>
        </p:nvGraphicFramePr>
        <p:xfrm>
          <a:off x="4197927" y="275678"/>
          <a:ext cx="4530436" cy="454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3">
            <a:extLst>
              <a:ext uri="{FF2B5EF4-FFF2-40B4-BE49-F238E27FC236}">
                <a16:creationId xmlns:a16="http://schemas.microsoft.com/office/drawing/2014/main" id="{1EAE4235-FEC1-42B0-B384-C499C0545598}"/>
              </a:ext>
            </a:extLst>
          </p:cNvPr>
          <p:cNvSpPr txBox="1"/>
          <p:nvPr/>
        </p:nvSpPr>
        <p:spPr>
          <a:xfrm>
            <a:off x="4862945" y="1731480"/>
            <a:ext cx="968432" cy="24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849" tIns="44924" rIns="89849" bIns="44924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Impact" pitchFamily="34" charset="0"/>
              </a:rPr>
              <a:t>1 535 </a:t>
            </a:r>
            <a:r>
              <a:rPr lang="ru-RU" b="1" dirty="0"/>
              <a:t>чел.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1EAE4235-FEC1-42B0-B384-C499C0545598}"/>
              </a:ext>
            </a:extLst>
          </p:cNvPr>
          <p:cNvSpPr txBox="1"/>
          <p:nvPr/>
        </p:nvSpPr>
        <p:spPr>
          <a:xfrm>
            <a:off x="6020350" y="1509801"/>
            <a:ext cx="968432" cy="24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849" tIns="44924" rIns="89849" bIns="44924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Impact" pitchFamily="34" charset="0"/>
              </a:rPr>
              <a:t>1 478 </a:t>
            </a:r>
            <a:r>
              <a:rPr lang="ru-RU" b="1" dirty="0"/>
              <a:t>чел.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1EAE4235-FEC1-42B0-B384-C499C0545598}"/>
              </a:ext>
            </a:extLst>
          </p:cNvPr>
          <p:cNvSpPr txBox="1"/>
          <p:nvPr/>
        </p:nvSpPr>
        <p:spPr>
          <a:xfrm>
            <a:off x="7173507" y="1163280"/>
            <a:ext cx="968432" cy="246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849" tIns="44924" rIns="89849" bIns="44924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Impact" pitchFamily="34" charset="0"/>
              </a:rPr>
              <a:t>1 431 </a:t>
            </a:r>
            <a:r>
              <a:rPr lang="ru-RU" b="1" dirty="0"/>
              <a:t>чел.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CA18E1-55F6-44C9-A853-D1A2691F0F9E}"/>
              </a:ext>
            </a:extLst>
          </p:cNvPr>
          <p:cNvSpPr/>
          <p:nvPr/>
        </p:nvSpPr>
        <p:spPr>
          <a:xfrm>
            <a:off x="5253219" y="4448214"/>
            <a:ext cx="2149940" cy="260003"/>
          </a:xfrm>
          <a:prstGeom prst="rect">
            <a:avLst/>
          </a:prstGeom>
        </p:spPr>
        <p:txBody>
          <a:bodyPr wrap="none" lIns="89849" tIns="44924" rIns="89849" bIns="44924">
            <a:spAutoFit/>
          </a:bodyPr>
          <a:lstStyle/>
          <a:p>
            <a:r>
              <a:rPr lang="ru-RU" sz="1100" dirty="0">
                <a:latin typeface="Impact" panose="020B0806030902050204" pitchFamily="34" charset="0"/>
              </a:rPr>
              <a:t> Среднесписочная численность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17DCF9E7-6FA1-4514-A221-5EAEE13C79C9}"/>
              </a:ext>
            </a:extLst>
          </p:cNvPr>
          <p:cNvSpPr txBox="1"/>
          <p:nvPr/>
        </p:nvSpPr>
        <p:spPr>
          <a:xfrm>
            <a:off x="5245331" y="4529474"/>
            <a:ext cx="90000" cy="9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9849" tIns="44924" rIns="89849" bIns="44924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897F25-D48A-4996-B5ED-040A9A65BBEE}"/>
              </a:ext>
            </a:extLst>
          </p:cNvPr>
          <p:cNvSpPr txBox="1"/>
          <p:nvPr/>
        </p:nvSpPr>
        <p:spPr>
          <a:xfrm>
            <a:off x="1286929" y="209152"/>
            <a:ext cx="752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Заработная плата</a:t>
            </a:r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000" dirty="0">
                <a:ln w="63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Скругленный прямоугольник 35">
            <a:extLst>
              <a:ext uri="{FF2B5EF4-FFF2-40B4-BE49-F238E27FC236}">
                <a16:creationId xmlns:a16="http://schemas.microsoft.com/office/drawing/2014/main" id="{D93BB00B-8D31-4FF3-8C7C-0029C9588166}"/>
              </a:ext>
            </a:extLst>
          </p:cNvPr>
          <p:cNvSpPr/>
          <p:nvPr/>
        </p:nvSpPr>
        <p:spPr>
          <a:xfrm>
            <a:off x="4408396" y="552192"/>
            <a:ext cx="2416354" cy="510012"/>
          </a:xfrm>
          <a:prstGeom prst="roundRect">
            <a:avLst>
              <a:gd name="adj" fmla="val 19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612899-801D-47E2-82DA-FDFC4B2BBB0F}"/>
              </a:ext>
            </a:extLst>
          </p:cNvPr>
          <p:cNvSpPr txBox="1"/>
          <p:nvPr/>
        </p:nvSpPr>
        <p:spPr>
          <a:xfrm>
            <a:off x="4468091" y="760919"/>
            <a:ext cx="230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Impact" pitchFamily="34" charset="0"/>
              </a:rPr>
              <a:t>Средняя заработная плата</a:t>
            </a:r>
          </a:p>
        </p:txBody>
      </p:sp>
    </p:spTree>
    <p:extLst>
      <p:ext uri="{BB962C8B-B14F-4D97-AF65-F5344CB8AC3E}">
        <p14:creationId xmlns:p14="http://schemas.microsoft.com/office/powerpoint/2010/main" val="3833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49969" y="224356"/>
            <a:ext cx="472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Доход университета в 2024 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51399" y="835138"/>
            <a:ext cx="8568953" cy="3716534"/>
            <a:chOff x="251399" y="789922"/>
            <a:chExt cx="8566590" cy="3716534"/>
          </a:xfrm>
        </p:grpSpPr>
        <p:graphicFrame>
          <p:nvGraphicFramePr>
            <p:cNvPr id="6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8086287"/>
                </p:ext>
              </p:extLst>
            </p:nvPr>
          </p:nvGraphicFramePr>
          <p:xfrm>
            <a:off x="251399" y="789922"/>
            <a:ext cx="8566590" cy="3716534"/>
          </p:xfrm>
          <a:graphic>
            <a:graphicData uri="http://schemas.openxmlformats.org/drawingml/2006/table">
              <a:tbl>
                <a:tblPr firstRow="1" bandRow="1">
                  <a:effectLst/>
                  <a:tableStyleId>{D7AC3CCA-C797-4891-BE02-D94E43425B78}</a:tableStyleId>
                </a:tblPr>
                <a:tblGrid>
                  <a:gridCol w="244834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801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80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9618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22417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439962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274316">
                  <a:tc rowSpan="2">
                    <a:txBody>
                      <a:bodyPr/>
                      <a:lstStyle/>
                      <a:p>
                        <a:pPr algn="l"/>
                        <a:r>
                          <a:rPr lang="ru-RU" sz="1100" b="1" dirty="0">
                            <a:effectLst/>
                          </a:rPr>
                          <a:t>Наименование</a:t>
                        </a:r>
                      </a:p>
                      <a:p>
                        <a:pPr algn="l"/>
                        <a:r>
                          <a:rPr lang="ru-RU" sz="1100" b="1" dirty="0">
                            <a:effectLst/>
                          </a:rPr>
                          <a:t>структурного подразделения</a:t>
                        </a:r>
                        <a:endParaRPr lang="ru-RU" sz="1100" b="1" dirty="0">
                          <a:solidFill>
                            <a:schemeClr val="bg1"/>
                          </a:solidFill>
                          <a:effectLst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ru-RU" sz="1100" b="1" dirty="0">
                            <a:effectLst/>
                          </a:rPr>
                          <a:t>План</a:t>
                        </a:r>
                      </a:p>
                      <a:p>
                        <a:pPr algn="ctr"/>
                        <a:r>
                          <a:rPr lang="ru-RU" sz="1100" b="1" dirty="0">
                            <a:effectLst/>
                          </a:rPr>
                          <a:t>на 2024 год, тыс.</a:t>
                        </a:r>
                        <a:r>
                          <a:rPr lang="ru-RU" sz="1100" b="1" baseline="0" dirty="0">
                            <a:effectLst/>
                          </a:rPr>
                          <a:t> </a:t>
                        </a:r>
                        <a:r>
                          <a:rPr lang="ru-RU" sz="1100" b="1" dirty="0">
                            <a:effectLst/>
                          </a:rPr>
                          <a:t>руб.</a:t>
                        </a:r>
                        <a:endParaRPr lang="ru-RU" sz="1100" b="1" dirty="0">
                          <a:solidFill>
                            <a:schemeClr val="bg1"/>
                          </a:solidFill>
                          <a:effectLst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ru-RU" sz="1100" b="0" kern="1200" dirty="0">
                            <a:solidFill>
                              <a:schemeClr val="tx1"/>
                            </a:solidFill>
                            <a:effectLst/>
                            <a:latin typeface="Impact" pitchFamily="34" charset="0"/>
                          </a:rPr>
                          <a:t>Фактический доход</a:t>
                        </a:r>
                        <a:r>
                          <a:rPr lang="en-US" sz="1100" b="0" kern="1200" dirty="0">
                            <a:solidFill>
                              <a:schemeClr val="tx1"/>
                            </a:solidFill>
                            <a:effectLst/>
                            <a:latin typeface="Impact" pitchFamily="34" charset="0"/>
                          </a:rPr>
                          <a:t> </a:t>
                        </a:r>
                        <a:r>
                          <a:rPr lang="ru-RU" sz="1100" b="0" kern="1200" dirty="0">
                            <a:solidFill>
                              <a:schemeClr val="tx1"/>
                            </a:solidFill>
                            <a:effectLst/>
                            <a:latin typeface="Impact" pitchFamily="34" charset="0"/>
                          </a:rPr>
                          <a:t>в 2024 году, тыс. руб.</a:t>
                        </a:r>
                        <a:endParaRPr lang="ru-RU" sz="1100" b="0" kern="1200" dirty="0">
                          <a:solidFill>
                            <a:schemeClr val="tx1"/>
                          </a:solidFill>
                          <a:latin typeface="Impact" pitchFamily="34" charset="0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ru-RU" sz="1100" b="1" kern="1200" dirty="0">
                            <a:effectLst/>
                          </a:rPr>
                          <a:t>Фактический доход</a:t>
                        </a:r>
                      </a:p>
                      <a:p>
                        <a:pPr marL="0" algn="ctr" defTabSz="914400" rtl="0" eaLnBrk="1" latinLnBrk="0" hangingPunct="1"/>
                        <a:r>
                          <a:rPr lang="ru-RU" sz="1100" b="1" kern="1200" dirty="0">
                            <a:effectLst/>
                          </a:rPr>
                          <a:t>в 202</a:t>
                        </a:r>
                        <a:r>
                          <a:rPr lang="en-US" sz="1100" b="1" kern="1200" dirty="0">
                            <a:effectLst/>
                          </a:rPr>
                          <a:t>2</a:t>
                        </a:r>
                        <a:r>
                          <a:rPr lang="ru-RU" sz="1100" b="1" kern="1200" dirty="0">
                            <a:effectLst/>
                          </a:rPr>
                          <a:t> году, тыс. руб.</a:t>
                        </a:r>
                        <a:endPara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  <a:p>
                        <a:pPr marL="0" algn="ctr" defTabSz="914400" rtl="0" eaLnBrk="1" latinLnBrk="0" hangingPunct="1"/>
                        <a:r>
                          <a:rPr lang="ru-RU" sz="1100" b="1" kern="1200" dirty="0"/>
                          <a:t>В том числе</a:t>
                        </a:r>
                        <a:endPara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ru-RU" sz="1100" b="1" dirty="0"/>
                      </a:p>
                    </a:txBody>
                    <a:tcPr/>
                  </a:tc>
                  <a:tc rowSpan="2"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ru-RU" sz="1100" b="0" kern="1200" dirty="0">
                            <a:solidFill>
                              <a:schemeClr val="tx1"/>
                            </a:solidFill>
                            <a:effectLst/>
                            <a:latin typeface="Impact" pitchFamily="34" charset="0"/>
                          </a:rPr>
                          <a:t>Выполнение плана,</a:t>
                        </a:r>
                      </a:p>
                      <a:p>
                        <a:pPr marL="0" algn="ctr" defTabSz="914400" rtl="0" eaLnBrk="1" latinLnBrk="0" hangingPunct="1"/>
                        <a:r>
                          <a:rPr lang="ru-RU" sz="1100" b="0" kern="1200" dirty="0">
                            <a:solidFill>
                              <a:schemeClr val="tx1"/>
                            </a:solidFill>
                            <a:effectLst/>
                            <a:latin typeface="Impact" pitchFamily="34" charset="0"/>
                          </a:rPr>
                          <a:t>%</a:t>
                        </a:r>
                        <a:endParaRPr lang="ru-RU" sz="1100" b="0" kern="1200" dirty="0">
                          <a:solidFill>
                            <a:schemeClr val="tx1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03785">
                  <a:tc vMerge="1">
                    <a:txBody>
                      <a:bodyPr/>
                      <a:lstStyle/>
                      <a:p>
                        <a:endParaRPr lang="ru-RU" sz="1100" b="1" dirty="0"/>
                      </a:p>
                    </a:txBody>
                    <a:tcPr/>
                  </a:tc>
                  <a:tc vMerge="1">
                    <a:txBody>
                      <a:bodyPr/>
                      <a:lstStyle/>
                      <a:p>
                        <a:endParaRPr lang="ru-RU" sz="11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100" b="1" dirty="0"/>
                          <a:t>Всего</a:t>
                        </a: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ru-RU" sz="1100" b="1" kern="1200" dirty="0">
                            <a:effectLst/>
                          </a:rPr>
                          <a:t>За счет средств республиканского бюджета</a:t>
                        </a:r>
                        <a:endPara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ru-RU" sz="1100" b="1" kern="1200" dirty="0">
                            <a:effectLst/>
                          </a:rPr>
                          <a:t>За счет внебюджетных средств</a:t>
                        </a:r>
                        <a:endParaRPr lang="ru-RU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 vMerge="1">
                    <a:txBody>
                      <a:bodyPr/>
                      <a:lstStyle/>
                      <a:p>
                        <a:endParaRPr lang="ru-RU" sz="1100" b="1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88342">
                  <a:tc>
                    <a:txBody>
                      <a:bodyPr/>
                      <a:lstStyle/>
                      <a:p>
                        <a:r>
                          <a:rPr lang="ru-RU" sz="1500" b="0" dirty="0" err="1">
                            <a:latin typeface="Impact" pitchFamily="34" charset="0"/>
                            <a:cs typeface="Arial" pitchFamily="34" charset="0"/>
                          </a:rPr>
                          <a:t>ГрГУ</a:t>
                        </a:r>
                        <a:r>
                          <a:rPr lang="ru-RU" sz="1500" b="0" baseline="0" dirty="0">
                            <a:latin typeface="Impact" pitchFamily="34" charset="0"/>
                            <a:cs typeface="Arial" pitchFamily="34" charset="0"/>
                          </a:rPr>
                          <a:t> имени Янки Купалы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rtl="0" fontAlgn="ctr"/>
                        <a:r>
                          <a:rPr lang="ru-RU" sz="1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cs typeface="Arial" pitchFamily="34" charset="0"/>
                          </a:rPr>
                          <a:t>61 852,3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 fontAlgn="ctr"/>
                        <a:r>
                          <a:rPr lang="ru-RU" sz="1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cs typeface="Arial" pitchFamily="34" charset="0"/>
                          </a:rPr>
                          <a:t>73 025,6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 fontAlgn="ctr"/>
                        <a:r>
                          <a:rPr lang="ru-RU" sz="1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cs typeface="Arial" pitchFamily="34" charset="0"/>
                          </a:rPr>
                          <a:t>43 774,4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 fontAlgn="ctr"/>
                        <a:r>
                          <a:rPr lang="ru-RU" sz="17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cs typeface="Arial" pitchFamily="34" charset="0"/>
                          </a:rPr>
                          <a:t>29 251,2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 rtl="0" fontAlgn="ctr"/>
                        <a:r>
                          <a:rPr lang="ru-RU" sz="17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 Narrow" panose="020B0606020202030204" pitchFamily="34" charset="0"/>
                            <a:cs typeface="Arial" pitchFamily="34" charset="0"/>
                          </a:rPr>
                          <a:t>118,1%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88342">
                  <a:tc>
                    <a:txBody>
                      <a:bodyPr/>
                      <a:lstStyle/>
                      <a:p>
                        <a:r>
                          <a:rPr lang="ru-RU" sz="1500" b="0" dirty="0">
                            <a:latin typeface="Impact" pitchFamily="34" charset="0"/>
                            <a:cs typeface="Arial" pitchFamily="34" charset="0"/>
                          </a:rPr>
                          <a:t>Волковысский колледж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4 914,1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4 594,1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4 664,2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318,6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/>
                        <a:r>
                          <a:rPr lang="ru-RU" sz="1700" b="1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  93,5%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88342">
                  <a:tc>
                    <a:txBody>
                      <a:bodyPr/>
                      <a:lstStyle/>
                      <a:p>
                        <a:r>
                          <a:rPr lang="ru-RU" sz="1500" b="0" dirty="0">
                            <a:latin typeface="Impact" pitchFamily="34" charset="0"/>
                            <a:cs typeface="Arial" pitchFamily="34" charset="0"/>
                          </a:rPr>
                          <a:t>Гуманитарный колледж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4 575,1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5 600,7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4 926,8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673,9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/>
                        <a:r>
                          <a:rPr lang="ru-RU" sz="1700" b="1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122,4%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8143">
                  <a:tc>
                    <a:txBody>
                      <a:bodyPr/>
                      <a:lstStyle/>
                      <a:p>
                        <a:r>
                          <a:rPr lang="ru-RU" sz="1500" b="0" dirty="0">
                            <a:latin typeface="Impact" pitchFamily="34" charset="0"/>
                            <a:cs typeface="Arial" pitchFamily="34" charset="0"/>
                          </a:rPr>
                          <a:t>Лидский колледж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7 086,2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6 788,0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6 388,9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399,1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/>
                        <a:r>
                          <a:rPr lang="ru-RU" sz="1700" b="1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  95,8%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32048">
                  <a:tc>
                    <a:txBody>
                      <a:bodyPr/>
                      <a:lstStyle/>
                      <a:p>
                        <a:r>
                          <a:rPr lang="ru-RU" sz="1500" b="0" dirty="0">
                            <a:latin typeface="Impact" pitchFamily="34" charset="0"/>
                            <a:cs typeface="Arial" pitchFamily="34" charset="0"/>
                          </a:rPr>
                          <a:t>Технологический колледж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5 040,6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5 040,4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4 664,2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376,2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>
                          <a:tabLst/>
                        </a:pPr>
                        <a:r>
                          <a:rPr lang="ru-RU" sz="1700" b="1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100,0%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59704">
                  <a:tc>
                    <a:txBody>
                      <a:bodyPr/>
                      <a:lstStyle/>
                      <a:p>
                        <a:r>
                          <a:rPr lang="ru-RU" sz="1500" b="0" dirty="0" err="1">
                            <a:latin typeface="Impact" pitchFamily="34" charset="0"/>
                            <a:cs typeface="Arial" pitchFamily="34" charset="0"/>
                          </a:rPr>
                          <a:t>ИПКиПК</a:t>
                        </a:r>
                        <a:endParaRPr lang="ru-RU" sz="1500" b="0" dirty="0">
                          <a:latin typeface="Impact" pitchFamily="34" charset="0"/>
                          <a:cs typeface="Arial" pitchFamily="34" charset="0"/>
                        </a:endParaRP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1 390,0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1 585,4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+mn-lt"/>
                            <a:cs typeface="Arial" pitchFamily="34" charset="0"/>
                          </a:rPr>
                          <a:t>−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700" b="0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1 585,4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/>
                        <a:r>
                          <a:rPr lang="ru-RU" sz="1700" b="1" dirty="0">
                            <a:latin typeface="Arial Narrow" panose="020B0606020202030204" pitchFamily="34" charset="0"/>
                            <a:cs typeface="Arial" pitchFamily="34" charset="0"/>
                          </a:rPr>
                          <a:t>114,1%</a:t>
                        </a:r>
                      </a:p>
                    </a:txBody>
                    <a:tcPr marL="9525" marR="9525" marT="9525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63512">
                  <a:tc>
                    <a:txBody>
                      <a:bodyPr/>
                      <a:lstStyle/>
                      <a:p>
                        <a:pPr algn="r"/>
                        <a:r>
                          <a:rPr lang="ru-RU" sz="1800" b="0" dirty="0">
                            <a:effectLst/>
                            <a:latin typeface="Impact" pitchFamily="34" charset="0"/>
                            <a:cs typeface="Arial" pitchFamily="34" charset="0"/>
                          </a:rPr>
                          <a:t>ВСЕГО</a:t>
                        </a:r>
                        <a:endParaRPr lang="ru-RU" sz="1800" b="0" dirty="0">
                          <a:solidFill>
                            <a:srgbClr val="000066"/>
                          </a:solidFill>
                          <a:effectLst/>
                          <a:latin typeface="Impact" pitchFamily="34" charset="0"/>
                          <a:cs typeface="Arial" pitchFamily="34" charset="0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800" b="0" dirty="0">
                            <a:solidFill>
                              <a:srgbClr val="083473"/>
                            </a:solidFill>
                            <a:effectLst/>
                            <a:latin typeface="Impact" pitchFamily="34" charset="0"/>
                            <a:cs typeface="Arial" pitchFamily="34" charset="0"/>
                          </a:rPr>
                          <a:t>84 858,3</a:t>
                        </a:r>
                      </a:p>
                    </a:txBody>
                    <a:tcPr marL="9525" marR="9525" marT="9525" marB="0"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800" b="0" dirty="0">
                            <a:solidFill>
                              <a:srgbClr val="083473"/>
                            </a:solidFill>
                            <a:effectLst/>
                            <a:latin typeface="Impact" pitchFamily="34" charset="0"/>
                            <a:cs typeface="Arial" pitchFamily="34" charset="0"/>
                          </a:rPr>
                          <a:t>96 634,2</a:t>
                        </a:r>
                      </a:p>
                    </a:txBody>
                    <a:tcPr marL="9525" marR="9525" marT="9525" marB="0"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800" b="0" dirty="0">
                            <a:solidFill>
                              <a:srgbClr val="083473"/>
                            </a:solidFill>
                            <a:effectLst/>
                            <a:latin typeface="Impact" pitchFamily="34" charset="0"/>
                            <a:cs typeface="Arial" pitchFamily="34" charset="0"/>
                          </a:rPr>
                          <a:t>64 029,8</a:t>
                        </a:r>
                      </a:p>
                    </a:txBody>
                    <a:tcPr marL="9525" marR="9525" marT="9525" marB="0"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800" b="0" dirty="0">
                            <a:solidFill>
                              <a:srgbClr val="083473"/>
                            </a:solidFill>
                            <a:effectLst/>
                            <a:latin typeface="Impact" pitchFamily="34" charset="0"/>
                            <a:cs typeface="Arial" pitchFamily="34" charset="0"/>
                          </a:rPr>
                          <a:t>32 604,4</a:t>
                        </a:r>
                      </a:p>
                    </a:txBody>
                    <a:tcPr marL="9525" marR="9525" marT="9525" marB="0"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266700" indent="0" algn="l"/>
                        <a:r>
                          <a:rPr lang="ru-RU" sz="1800" b="0" dirty="0">
                            <a:solidFill>
                              <a:srgbClr val="083473"/>
                            </a:solidFill>
                            <a:effectLst/>
                            <a:latin typeface="Impact" pitchFamily="34" charset="0"/>
                            <a:cs typeface="Arial" pitchFamily="34" charset="0"/>
                          </a:rPr>
                          <a:t>113,9%</a:t>
                        </a:r>
                      </a:p>
                    </a:txBody>
                    <a:tcPr marL="9525" marR="9525" marT="9525" marB="0"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64" name="Стрелка вниз 63"/>
            <p:cNvSpPr/>
            <p:nvPr/>
          </p:nvSpPr>
          <p:spPr>
            <a:xfrm rot="10800000">
              <a:off x="8299047" y="1722815"/>
              <a:ext cx="432000" cy="216000"/>
            </a:xfrm>
            <a:prstGeom prst="downArrow">
              <a:avLst>
                <a:gd name="adj1" fmla="val 68975"/>
                <a:gd name="adj2" fmla="val 53395"/>
              </a:avLst>
            </a:prstGeom>
            <a:gradFill flip="none" rotWithShape="1">
              <a:gsLst>
                <a:gs pos="0">
                  <a:srgbClr val="0058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11409" y="1772352"/>
              <a:ext cx="45726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005800"/>
                  </a:solidFill>
                  <a:latin typeface="Impact" pitchFamily="34" charset="0"/>
                </a:rPr>
                <a:t>9,3%</a:t>
              </a:r>
            </a:p>
          </p:txBody>
        </p:sp>
        <p:sp>
          <p:nvSpPr>
            <p:cNvPr id="68" name="Стрелка вниз 67"/>
            <p:cNvSpPr/>
            <p:nvPr/>
          </p:nvSpPr>
          <p:spPr>
            <a:xfrm rot="10800000">
              <a:off x="8311953" y="2898107"/>
              <a:ext cx="432000" cy="216000"/>
            </a:xfrm>
            <a:prstGeom prst="downArrow">
              <a:avLst>
                <a:gd name="adj1" fmla="val 68975"/>
                <a:gd name="adj2" fmla="val 55421"/>
              </a:avLst>
            </a:prstGeom>
            <a:gradFill flip="none" rotWithShape="1">
              <a:gsLst>
                <a:gs pos="0">
                  <a:srgbClr val="0058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29426" y="2947644"/>
              <a:ext cx="432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005800"/>
                  </a:solidFill>
                  <a:latin typeface="Impact" pitchFamily="34" charset="0"/>
                </a:rPr>
                <a:t>1,2%</a:t>
              </a:r>
            </a:p>
          </p:txBody>
        </p:sp>
        <p:sp>
          <p:nvSpPr>
            <p:cNvPr id="70" name="Стрелка вниз 69"/>
            <p:cNvSpPr/>
            <p:nvPr/>
          </p:nvSpPr>
          <p:spPr>
            <a:xfrm rot="10800000">
              <a:off x="8299047" y="2501158"/>
              <a:ext cx="432000" cy="216000"/>
            </a:xfrm>
            <a:prstGeom prst="downArrow">
              <a:avLst>
                <a:gd name="adj1" fmla="val 68975"/>
                <a:gd name="adj2" fmla="val 55421"/>
              </a:avLst>
            </a:prstGeom>
            <a:gradFill flip="none" rotWithShape="1">
              <a:gsLst>
                <a:gs pos="0">
                  <a:srgbClr val="0058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309472" y="2550695"/>
              <a:ext cx="508517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005800"/>
                  </a:solidFill>
                  <a:latin typeface="Impact" pitchFamily="34" charset="0"/>
                </a:rPr>
                <a:t>9,9%</a:t>
              </a:r>
            </a:p>
          </p:txBody>
        </p:sp>
        <p:sp>
          <p:nvSpPr>
            <p:cNvPr id="72" name="Стрелка вниз 71"/>
            <p:cNvSpPr/>
            <p:nvPr/>
          </p:nvSpPr>
          <p:spPr>
            <a:xfrm rot="10800000">
              <a:off x="8311517" y="3734612"/>
              <a:ext cx="432000" cy="216000"/>
            </a:xfrm>
            <a:prstGeom prst="downArrow">
              <a:avLst>
                <a:gd name="adj1" fmla="val 68975"/>
                <a:gd name="adj2" fmla="val 53395"/>
              </a:avLst>
            </a:prstGeom>
            <a:gradFill flip="none" rotWithShape="1">
              <a:gsLst>
                <a:gs pos="0">
                  <a:srgbClr val="0058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9191" y="3789173"/>
              <a:ext cx="462003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005800"/>
                  </a:solidFill>
                  <a:latin typeface="Impact" pitchFamily="34" charset="0"/>
                </a:rPr>
                <a:t>1,4%</a:t>
              </a:r>
            </a:p>
          </p:txBody>
        </p:sp>
        <p:sp>
          <p:nvSpPr>
            <p:cNvPr id="74" name="Стрелка вниз 73"/>
            <p:cNvSpPr/>
            <p:nvPr/>
          </p:nvSpPr>
          <p:spPr>
            <a:xfrm rot="10800000">
              <a:off x="8311516" y="4127500"/>
              <a:ext cx="432000" cy="216000"/>
            </a:xfrm>
            <a:prstGeom prst="downArrow">
              <a:avLst>
                <a:gd name="adj1" fmla="val 68975"/>
                <a:gd name="adj2" fmla="val 53395"/>
              </a:avLst>
            </a:prstGeom>
            <a:gradFill flip="none" rotWithShape="1">
              <a:gsLst>
                <a:gs pos="0">
                  <a:srgbClr val="0058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28989" y="4177037"/>
              <a:ext cx="432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005800"/>
                  </a:solidFill>
                  <a:latin typeface="Impact" pitchFamily="34" charset="0"/>
                </a:rPr>
                <a:t>7,5%</a:t>
              </a:r>
            </a:p>
          </p:txBody>
        </p:sp>
        <p:sp>
          <p:nvSpPr>
            <p:cNvPr id="76" name="Стрелка вниз 75"/>
            <p:cNvSpPr/>
            <p:nvPr/>
          </p:nvSpPr>
          <p:spPr>
            <a:xfrm>
              <a:off x="8311409" y="2200527"/>
              <a:ext cx="432000" cy="198000"/>
            </a:xfrm>
            <a:prstGeom prst="downArrow">
              <a:avLst>
                <a:gd name="adj1" fmla="val 65965"/>
                <a:gd name="adj2" fmla="val 56710"/>
              </a:avLst>
            </a:prstGeom>
            <a:gradFill flip="none" rotWithShape="1">
              <a:gsLst>
                <a:gs pos="0">
                  <a:srgbClr val="8000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326421" y="2081263"/>
              <a:ext cx="448118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800000"/>
                  </a:solidFill>
                  <a:latin typeface="Impact" pitchFamily="34" charset="0"/>
                </a:rPr>
                <a:t>1,1%</a:t>
              </a:r>
            </a:p>
          </p:txBody>
        </p:sp>
        <p:sp>
          <p:nvSpPr>
            <p:cNvPr id="78" name="Стрелка вниз 77"/>
            <p:cNvSpPr/>
            <p:nvPr/>
          </p:nvSpPr>
          <p:spPr>
            <a:xfrm rot="10800000">
              <a:off x="8304071" y="3320138"/>
              <a:ext cx="432000" cy="216000"/>
            </a:xfrm>
            <a:prstGeom prst="downArrow">
              <a:avLst>
                <a:gd name="adj1" fmla="val 68975"/>
                <a:gd name="adj2" fmla="val 55421"/>
              </a:avLst>
            </a:prstGeom>
            <a:gradFill flip="none" rotWithShape="1">
              <a:gsLst>
                <a:gs pos="0">
                  <a:srgbClr val="005800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16520" y="3374699"/>
              <a:ext cx="4320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50" dirty="0">
                  <a:solidFill>
                    <a:srgbClr val="005800"/>
                  </a:solidFill>
                  <a:latin typeface="Impact" pitchFamily="34" charset="0"/>
                </a:rPr>
                <a:t>2,4%</a:t>
              </a:r>
            </a:p>
          </p:txBody>
        </p:sp>
      </p:grpSp>
      <p:sp>
        <p:nvSpPr>
          <p:cNvPr id="80" name="Параллелограмм 79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81" name="Параллелограмм 80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0" grpId="0" animBg="1"/>
          <p:bldP spid="61" grpId="0"/>
          <p:bldP spid="8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0" grpId="0" animBg="1"/>
          <p:bldP spid="61" grpId="0"/>
          <p:bldP spid="8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4"/>
          <p:cNvSpPr>
            <a:spLocks noGrp="1"/>
          </p:cNvSpPr>
          <p:nvPr>
            <p:ph type="ctrTitle"/>
          </p:nvPr>
        </p:nvSpPr>
        <p:spPr>
          <a:xfrm>
            <a:off x="467626" y="843575"/>
            <a:ext cx="7056784" cy="2304255"/>
          </a:xfrm>
        </p:spPr>
        <p:txBody>
          <a:bodyPr>
            <a:noAutofit/>
          </a:bodyPr>
          <a:lstStyle/>
          <a:p>
            <a:pPr lvl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Об итогах</a:t>
            </a:r>
            <a:br>
              <a:rPr lang="en-US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финансово-экономической</a:t>
            </a:r>
            <a:b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деятельности</a:t>
            </a:r>
            <a:b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университета</a:t>
            </a:r>
            <a:b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</a:br>
            <a:r>
              <a:rPr lang="ru-RU" sz="3200" spc="3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+mn-ea"/>
                <a:cs typeface="Arial" pitchFamily="34" charset="0"/>
              </a:rPr>
              <a:t>в 2024 году</a:t>
            </a:r>
            <a:endParaRPr lang="ru-RU" sz="3200" spc="30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2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430" y="3577046"/>
            <a:ext cx="4464496" cy="965428"/>
          </a:xfrm>
        </p:spPr>
        <p:txBody>
          <a:bodyPr/>
          <a:lstStyle/>
          <a:p>
            <a:pPr lvl="0" algn="l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Гацук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 В.С.</a:t>
            </a: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l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главный бухгалтер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290566" y="-1168323"/>
            <a:ext cx="5713996" cy="7578745"/>
            <a:chOff x="3290566" y="-1168323"/>
            <a:chExt cx="5713996" cy="7578745"/>
          </a:xfrm>
        </p:grpSpPr>
        <p:sp>
          <p:nvSpPr>
            <p:cNvPr id="34" name="矩形 5"/>
            <p:cNvSpPr/>
            <p:nvPr/>
          </p:nvSpPr>
          <p:spPr>
            <a:xfrm rot="16200000" flipH="1">
              <a:off x="4615324" y="599772"/>
              <a:ext cx="4978961" cy="3779419"/>
            </a:xfrm>
            <a:prstGeom prst="triangle">
              <a:avLst>
                <a:gd name="adj" fmla="val 0"/>
              </a:avLst>
            </a:prstGeom>
            <a:solidFill>
              <a:srgbClr val="083473"/>
            </a:solidFill>
            <a:ln>
              <a:solidFill>
                <a:srgbClr val="0834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16200000" flipH="1">
              <a:off x="4792494" y="320977"/>
              <a:ext cx="2014695" cy="1372741"/>
            </a:xfrm>
            <a:prstGeom prst="triangle">
              <a:avLst>
                <a:gd name="adj" fmla="val 0"/>
              </a:avLst>
            </a:prstGeom>
            <a:solidFill>
              <a:srgbClr val="08347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70" r="14782" b="3086"/>
            <a:stretch/>
          </p:blipFill>
          <p:spPr bwMode="auto">
            <a:xfrm>
              <a:off x="5096731" y="3736137"/>
              <a:ext cx="3907831" cy="130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 rot="18676982">
              <a:off x="2488987" y="1972121"/>
              <a:ext cx="7578745" cy="12978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3290566" y="1654895"/>
              <a:ext cx="2840963" cy="3214424"/>
            </a:xfrm>
            <a:prstGeom prst="line">
              <a:avLst/>
            </a:prstGeom>
            <a:ln w="6350">
              <a:gradFill flip="none" rotWithShape="1">
                <a:gsLst>
                  <a:gs pos="41000">
                    <a:schemeClr val="tx1"/>
                  </a:gs>
                  <a:gs pos="0">
                    <a:schemeClr val="tx1"/>
                  </a:gs>
                  <a:gs pos="85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5091708" y="100977"/>
              <a:ext cx="1039821" cy="1553918"/>
            </a:xfrm>
            <a:prstGeom prst="line">
              <a:avLst/>
            </a:prstGeom>
            <a:ln w="6350">
              <a:gradFill flip="none" rotWithShape="1">
                <a:gsLst>
                  <a:gs pos="41000">
                    <a:schemeClr val="tx1"/>
                  </a:gs>
                  <a:gs pos="0">
                    <a:schemeClr val="tx1"/>
                  </a:gs>
                  <a:gs pos="85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1" b="99379" l="0" r="100000">
                          <a14:foregroundMark x1="30168" y1="59006" x2="38547" y2="59472"/>
                          <a14:foregroundMark x1="22905" y1="63043" x2="24395" y2="65373"/>
                          <a14:foregroundMark x1="28492" y1="63820" x2="29236" y2="66149"/>
                          <a14:foregroundMark x1="35382" y1="63820" x2="36499" y2="65062"/>
                          <a14:foregroundMark x1="39292" y1="62422" x2="42831" y2="65062"/>
                          <a14:foregroundMark x1="25326" y1="68012" x2="41713" y2="68478"/>
                          <a14:foregroundMark x1="26071" y1="71739" x2="40596" y2="7142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83" y="3809212"/>
              <a:ext cx="830295" cy="995735"/>
            </a:xfrm>
            <a:prstGeom prst="rect">
              <a:avLst/>
            </a:prstGeom>
          </p:spPr>
        </p:pic>
        <p:pic>
          <p:nvPicPr>
            <p:cNvPr id="31" name="Picture 2" descr="Купить Расписание ГРГУ — Microsoft Store (ru-BY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00" b="96333" l="2000" r="95000">
                          <a14:foregroundMark x1="20000" y1="17333" x2="56667" y2="46667"/>
                          <a14:foregroundMark x1="84667" y1="17000" x2="37000" y2="62000"/>
                          <a14:foregroundMark x1="19000" y1="19000" x2="76333" y2="19667"/>
                          <a14:foregroundMark x1="13667" y1="15000" x2="33667" y2="45000"/>
                          <a14:foregroundMark x1="31333" y1="53333" x2="43333" y2="73667"/>
                          <a14:foregroundMark x1="45333" y1="76667" x2="77667" y2="29000"/>
                          <a14:foregroundMark x1="36000" y1="30667" x2="74333" y2="33667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112" y="4256771"/>
              <a:ext cx="548175" cy="5481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72391" y="4562173"/>
              <a:ext cx="1628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dirty="0">
                  <a:solidFill>
                    <a:schemeClr val="bg1"/>
                  </a:solidFill>
                  <a:latin typeface="Century Gothic" pitchFamily="34" charset="0"/>
                </a:rPr>
                <a:t>Гродненский</a:t>
              </a:r>
            </a:p>
            <a:p>
              <a:r>
                <a:rPr lang="ru-RU" sz="600" dirty="0">
                  <a:solidFill>
                    <a:schemeClr val="bg1"/>
                  </a:solidFill>
                  <a:latin typeface="Century Gothic" pitchFamily="34" charset="0"/>
                </a:rPr>
                <a:t>государственный</a:t>
              </a:r>
            </a:p>
            <a:p>
              <a:r>
                <a:rPr lang="ru-RU" sz="600" dirty="0">
                  <a:solidFill>
                    <a:schemeClr val="bg1"/>
                  </a:solidFill>
                  <a:latin typeface="Century Gothic" pitchFamily="34" charset="0"/>
                </a:rPr>
                <a:t>университет имени Янки Купалы</a:t>
              </a:r>
            </a:p>
          </p:txBody>
        </p:sp>
        <p:sp>
          <p:nvSpPr>
            <p:cNvPr id="35" name="矩形 5"/>
            <p:cNvSpPr/>
            <p:nvPr/>
          </p:nvSpPr>
          <p:spPr>
            <a:xfrm flipH="1">
              <a:off x="7050645" y="521868"/>
              <a:ext cx="1943866" cy="2211284"/>
            </a:xfrm>
            <a:prstGeom prst="triangle">
              <a:avLst>
                <a:gd name="adj" fmla="val 0"/>
              </a:avLst>
            </a:prstGeom>
            <a:solidFill>
              <a:srgbClr val="08347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70" b="77540" l="3626" r="94275">
                          <a14:foregroundMark x1="52481" y1="18182" x2="77385" y2="22995"/>
                          <a14:foregroundMark x1="76718" y1="23396" x2="76145" y2="31283"/>
                          <a14:foregroundMark x1="43702" y1="36765" x2="54389" y2="34492"/>
                          <a14:foregroundMark x1="8683" y1="67112" x2="7252" y2="70455"/>
                          <a14:foregroundMark x1="10592" y1="66711" x2="43989" y2="55882"/>
                          <a14:foregroundMark x1="18034" y1="67513" x2="46183" y2="73529"/>
                          <a14:foregroundMark x1="6298" y1="71925" x2="28053" y2="73529"/>
                          <a14:foregroundMark x1="26622" y1="72460" x2="32538" y2="74733"/>
                          <a14:foregroundMark x1="48664" y1="72861" x2="78244" y2="71257"/>
                          <a14:foregroundMark x1="90840" y1="75535" x2="72424" y2="76738"/>
                          <a14:foregroundMark x1="54962" y1="73262" x2="48760" y2="75134"/>
                          <a14:foregroundMark x1="34733" y1="62299" x2="33969" y2="70722"/>
                          <a14:foregroundMark x1="28626" y1="73262" x2="41412" y2="75936"/>
                          <a14:foregroundMark x1="28244" y1="75936" x2="40840" y2="75936"/>
                          <a14:foregroundMark x1="38454" y1="71524" x2="38454" y2="77540"/>
                          <a14:foregroundMark x1="70706" y1="55882" x2="71183" y2="67246"/>
                        </a14:backgroundRemoval>
                      </a14:imgEffect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82" b="22876"/>
            <a:stretch/>
          </p:blipFill>
          <p:spPr bwMode="auto">
            <a:xfrm>
              <a:off x="5096731" y="1868071"/>
              <a:ext cx="3907831" cy="252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5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602145" y="3039626"/>
            <a:ext cx="4397393" cy="1758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-1" y="3039627"/>
            <a:ext cx="4499770" cy="1758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Параллелограмм 80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64273776"/>
              </p:ext>
            </p:extLst>
          </p:nvPr>
        </p:nvGraphicFramePr>
        <p:xfrm>
          <a:off x="117668" y="3069771"/>
          <a:ext cx="4730662" cy="177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471102159"/>
              </p:ext>
            </p:extLst>
          </p:nvPr>
        </p:nvGraphicFramePr>
        <p:xfrm>
          <a:off x="4315767" y="3069771"/>
          <a:ext cx="4536832" cy="177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776614" y="2823587"/>
            <a:ext cx="2323301" cy="510012"/>
          </a:xfrm>
          <a:prstGeom prst="roundRect">
            <a:avLst>
              <a:gd name="adj" fmla="val 286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5624" y="2949194"/>
            <a:ext cx="255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Impact" pitchFamily="34" charset="0"/>
              </a:rPr>
              <a:t>Фактический доход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55771" y="2823587"/>
            <a:ext cx="2240783" cy="510011"/>
          </a:xfrm>
          <a:prstGeom prst="roundRect">
            <a:avLst>
              <a:gd name="adj" fmla="val 300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414235" y="2964266"/>
            <a:ext cx="255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Impact" pitchFamily="34" charset="0"/>
              </a:rPr>
              <a:t>Выполнение плана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527588"/>
            <a:ext cx="8999539" cy="2396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араллелограмм 79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5804322"/>
              </p:ext>
            </p:extLst>
          </p:nvPr>
        </p:nvGraphicFramePr>
        <p:xfrm>
          <a:off x="202941" y="-1075725"/>
          <a:ext cx="8699899" cy="399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662619" y="256234"/>
            <a:ext cx="4858378" cy="517260"/>
          </a:xfrm>
          <a:prstGeom prst="roundRect">
            <a:avLst>
              <a:gd name="adj" fmla="val 32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702813" y="296756"/>
            <a:ext cx="472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Динамика доходов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0281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086476" y="2994379"/>
            <a:ext cx="2913061" cy="1786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988629" y="2580976"/>
            <a:ext cx="1106934" cy="594767"/>
          </a:xfrm>
          <a:prstGeom prst="roundRect">
            <a:avLst>
              <a:gd name="adj" fmla="val 25114"/>
            </a:avLst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25358" y="2821357"/>
            <a:ext cx="100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mpact" pitchFamily="34" charset="0"/>
              </a:rPr>
              <a:t>ИПКиПК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192141" y="2994378"/>
            <a:ext cx="2801702" cy="1786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419840" y="2648818"/>
            <a:ext cx="2304320" cy="523005"/>
          </a:xfrm>
          <a:prstGeom prst="roundRect">
            <a:avLst>
              <a:gd name="adj" fmla="val 22147"/>
            </a:avLst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34912" y="2853997"/>
            <a:ext cx="230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itchFamily="34" charset="0"/>
              </a:rPr>
              <a:t>Технологический колледж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0" y="2994379"/>
            <a:ext cx="3120014" cy="1786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82268" y="2648817"/>
            <a:ext cx="1728240" cy="523006"/>
          </a:xfrm>
          <a:prstGeom prst="roundRect">
            <a:avLst>
              <a:gd name="adj" fmla="val 25385"/>
            </a:avLst>
          </a:prstGeom>
          <a:solidFill>
            <a:sysClr val="window" lastClr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3965" y="2853997"/>
            <a:ext cx="1632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itchFamily="34" charset="0"/>
              </a:rPr>
              <a:t>Лидский колледж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068835" y="268016"/>
            <a:ext cx="2930703" cy="1786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187003" y="268014"/>
            <a:ext cx="2806840" cy="1786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0" y="268015"/>
            <a:ext cx="3120014" cy="1786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1259540" y="2220982"/>
            <a:ext cx="6624920" cy="504070"/>
          </a:xfrm>
          <a:prstGeom prst="roundRect">
            <a:avLst/>
          </a:prstGeom>
          <a:gradFill rotWithShape="1">
            <a:gsLst>
              <a:gs pos="0">
                <a:srgbClr val="3D678D"/>
              </a:gs>
              <a:gs pos="78000">
                <a:srgbClr val="CBD2DB"/>
              </a:gs>
              <a:gs pos="100000">
                <a:srgbClr val="DDE4EF"/>
              </a:gs>
            </a:gsLst>
            <a:lin ang="16200000" scaled="1"/>
          </a:gradFill>
          <a:ln w="6350" cap="flat" cmpd="sng" algn="ctr">
            <a:solidFill>
              <a:srgbClr val="4F81B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7" name="Диаграмма 66"/>
          <p:cNvGraphicFramePr/>
          <p:nvPr>
            <p:extLst>
              <p:ext uri="{D42A27DB-BD31-4B8C-83A1-F6EECF244321}">
                <p14:modId xmlns:p14="http://schemas.microsoft.com/office/powerpoint/2010/main" val="1450804819"/>
              </p:ext>
            </p:extLst>
          </p:nvPr>
        </p:nvGraphicFramePr>
        <p:xfrm>
          <a:off x="6084210" y="3183991"/>
          <a:ext cx="2952410" cy="165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6422409"/>
              </p:ext>
            </p:extLst>
          </p:nvPr>
        </p:nvGraphicFramePr>
        <p:xfrm>
          <a:off x="6047128" y="411450"/>
          <a:ext cx="2952410" cy="165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407178" y="45218"/>
            <a:ext cx="2160300" cy="376687"/>
            <a:chOff x="6407178" y="45218"/>
            <a:chExt cx="2160300" cy="376687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6407178" y="45218"/>
              <a:ext cx="2160300" cy="376687"/>
            </a:xfrm>
            <a:prstGeom prst="roundRect">
              <a:avLst>
                <a:gd name="adj" fmla="val 28677"/>
              </a:avLst>
            </a:prstGeom>
            <a:solidFill>
              <a:sysClr val="window" lastClr="FFFFFF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07178" y="114128"/>
              <a:ext cx="216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mpact" pitchFamily="34" charset="0"/>
                </a:rPr>
                <a:t>Гуманитарный колледж</a:t>
              </a:r>
            </a:p>
          </p:txBody>
        </p:sp>
      </p:grp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3638154748"/>
              </p:ext>
            </p:extLst>
          </p:nvPr>
        </p:nvGraphicFramePr>
        <p:xfrm>
          <a:off x="3131800" y="3188476"/>
          <a:ext cx="2952410" cy="165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3366205364"/>
              </p:ext>
            </p:extLst>
          </p:nvPr>
        </p:nvGraphicFramePr>
        <p:xfrm>
          <a:off x="179390" y="3196535"/>
          <a:ext cx="2952410" cy="165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5" name="Диаграмма 84"/>
          <p:cNvGraphicFramePr/>
          <p:nvPr>
            <p:extLst>
              <p:ext uri="{D42A27DB-BD31-4B8C-83A1-F6EECF244321}">
                <p14:modId xmlns:p14="http://schemas.microsoft.com/office/powerpoint/2010/main" val="2424274956"/>
              </p:ext>
            </p:extLst>
          </p:nvPr>
        </p:nvGraphicFramePr>
        <p:xfrm>
          <a:off x="3131800" y="411450"/>
          <a:ext cx="2952410" cy="165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506922" y="45218"/>
            <a:ext cx="2160300" cy="376687"/>
            <a:chOff x="3506922" y="45218"/>
            <a:chExt cx="2160300" cy="376687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3506922" y="45218"/>
              <a:ext cx="2160300" cy="376687"/>
            </a:xfrm>
            <a:prstGeom prst="roundRect">
              <a:avLst>
                <a:gd name="adj" fmla="val 35540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06922" y="114128"/>
              <a:ext cx="2160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mpact" pitchFamily="34" charset="0"/>
                </a:rPr>
                <a:t>Волковысский колледж</a:t>
              </a:r>
            </a:p>
          </p:txBody>
        </p:sp>
      </p:grpSp>
      <p:graphicFrame>
        <p:nvGraphicFramePr>
          <p:cNvPr id="89" name="Диаграмма 88"/>
          <p:cNvGraphicFramePr/>
          <p:nvPr>
            <p:extLst>
              <p:ext uri="{D42A27DB-BD31-4B8C-83A1-F6EECF244321}">
                <p14:modId xmlns:p14="http://schemas.microsoft.com/office/powerpoint/2010/main" val="2342057383"/>
              </p:ext>
            </p:extLst>
          </p:nvPr>
        </p:nvGraphicFramePr>
        <p:xfrm>
          <a:off x="-108650" y="411450"/>
          <a:ext cx="3456480" cy="165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39440" y="0"/>
            <a:ext cx="2160300" cy="421905"/>
            <a:chOff x="539440" y="0"/>
            <a:chExt cx="2160300" cy="421905"/>
          </a:xfrm>
        </p:grpSpPr>
        <p:sp>
          <p:nvSpPr>
            <p:cNvPr id="91" name="Скругленный прямоугольник 90"/>
            <p:cNvSpPr/>
            <p:nvPr/>
          </p:nvSpPr>
          <p:spPr>
            <a:xfrm>
              <a:off x="539440" y="0"/>
              <a:ext cx="2160300" cy="421905"/>
            </a:xfrm>
            <a:prstGeom prst="roundRect">
              <a:avLst>
                <a:gd name="adj" fmla="val 35540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87828" y="114128"/>
              <a:ext cx="2111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Impact" pitchFamily="34" charset="0"/>
                </a:rPr>
                <a:t>ГрГУ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Impact" pitchFamily="34" charset="0"/>
                </a:rPr>
                <a:t> имени Янки Купалы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 rot="16200000">
            <a:off x="-172442" y="914475"/>
            <a:ext cx="1043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44 889,2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тыс. руб.</a:t>
            </a:r>
          </a:p>
        </p:txBody>
      </p:sp>
      <p:sp>
        <p:nvSpPr>
          <p:cNvPr id="94" name="Правая фигурная скобка 93"/>
          <p:cNvSpPr/>
          <p:nvPr/>
        </p:nvSpPr>
        <p:spPr>
          <a:xfrm flipH="1">
            <a:off x="404254" y="703385"/>
            <a:ext cx="53018" cy="809775"/>
          </a:xfrm>
          <a:prstGeom prst="rightBrace">
            <a:avLst>
              <a:gd name="adj1" fmla="val 16235"/>
              <a:gd name="adj2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659985" y="877843"/>
            <a:ext cx="1043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54 047,5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тыс. руб.</a:t>
            </a:r>
          </a:p>
        </p:txBody>
      </p:sp>
      <p:sp>
        <p:nvSpPr>
          <p:cNvPr id="96" name="Правая фигурная скобка 95"/>
          <p:cNvSpPr/>
          <p:nvPr/>
        </p:nvSpPr>
        <p:spPr>
          <a:xfrm flipH="1">
            <a:off x="1236681" y="703385"/>
            <a:ext cx="53017" cy="788215"/>
          </a:xfrm>
          <a:prstGeom prst="rightBrace">
            <a:avLst>
              <a:gd name="adj1" fmla="val 16235"/>
              <a:gd name="adj2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1488864" y="882305"/>
            <a:ext cx="1043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73 025,6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тыс. руб.</a:t>
            </a:r>
          </a:p>
        </p:txBody>
      </p:sp>
      <p:sp>
        <p:nvSpPr>
          <p:cNvPr id="98" name="Правая фигурная скобка 97"/>
          <p:cNvSpPr/>
          <p:nvPr/>
        </p:nvSpPr>
        <p:spPr>
          <a:xfrm flipH="1">
            <a:off x="2065560" y="703385"/>
            <a:ext cx="58100" cy="792677"/>
          </a:xfrm>
          <a:prstGeom prst="rightBrace">
            <a:avLst>
              <a:gd name="adj1" fmla="val 16235"/>
              <a:gd name="adj2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03560" y="2242184"/>
            <a:ext cx="63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Структура доходов университета в 2024 году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50253" y="2476780"/>
            <a:ext cx="108000" cy="108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50255" y="2307456"/>
            <a:ext cx="108000" cy="108000"/>
          </a:xfrm>
          <a:prstGeom prst="rect">
            <a:avLst/>
          </a:prstGeom>
          <a:gradFill rotWithShape="1">
            <a:gsLst>
              <a:gs pos="0">
                <a:srgbClr val="4F81BD">
                  <a:lumMod val="50000"/>
                </a:srgbClr>
              </a:gs>
              <a:gs pos="80000">
                <a:srgbClr val="4F81BD">
                  <a:lumMod val="50000"/>
                </a:srgbClr>
              </a:gs>
              <a:gs pos="100000">
                <a:srgbClr val="4F81BD">
                  <a:lumMod val="7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4253" y="2415456"/>
            <a:ext cx="909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Impact" pitchFamily="34" charset="0"/>
              </a:rPr>
              <a:t>Внебюджет</a:t>
            </a:r>
            <a:endParaRPr lang="ru-RU" sz="900" dirty="0">
              <a:latin typeface="Impact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04254" y="2243512"/>
            <a:ext cx="909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Impact" pitchFamily="34" charset="0"/>
              </a:rPr>
              <a:t>Бюджет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95563" y="2479308"/>
            <a:ext cx="108000" cy="108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095565" y="2309984"/>
            <a:ext cx="108000" cy="1080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149563" y="2417984"/>
            <a:ext cx="909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>
                <a:latin typeface="Impact" pitchFamily="34" charset="0"/>
              </a:rPr>
              <a:t>Внебюджет</a:t>
            </a:r>
            <a:endParaRPr lang="ru-RU" sz="900" dirty="0">
              <a:latin typeface="Impact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149564" y="2246040"/>
            <a:ext cx="9099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Impact" pitchFamily="34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val="31960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Параллелограмм 80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араллелограмм 6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араллелограмм 79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07638109"/>
              </p:ext>
            </p:extLst>
          </p:nvPr>
        </p:nvGraphicFramePr>
        <p:xfrm>
          <a:off x="3527956" y="574050"/>
          <a:ext cx="7452934" cy="408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Овал 39"/>
          <p:cNvSpPr/>
          <p:nvPr/>
        </p:nvSpPr>
        <p:spPr>
          <a:xfrm>
            <a:off x="5148080" y="1871567"/>
            <a:ext cx="2448340" cy="916213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alpha val="46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softEdge">
            <a:bevelT w="114300" h="114300" prst="angle"/>
            <a:bevelB w="0" h="0"/>
            <a:extrusionClr>
              <a:sysClr val="windowText" lastClr="000000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92160" y="2058985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1600" y="1203560"/>
            <a:ext cx="2808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itchFamily="34" charset="0"/>
              </a:rPr>
              <a:t>42 680,6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тыс. руб.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Средства республиканского бюджета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080000" y="1526400"/>
            <a:ext cx="2520252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971600" y="3144606"/>
            <a:ext cx="299515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Impact" pitchFamily="34" charset="0"/>
              </a:rPr>
              <a:t>1 508,1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</a:rPr>
              <a:t>тыс. руб.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Средства, полученные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от научно-исследовательской деятельности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079612" y="3484800"/>
            <a:ext cx="1980178" cy="0"/>
          </a:xfrm>
          <a:prstGeom prst="line">
            <a:avLst/>
          </a:prstGeom>
          <a:noFill/>
          <a:ln w="9525" cap="flat" cmpd="sng" algn="ctr">
            <a:solidFill>
              <a:srgbClr val="800000"/>
            </a:solidFill>
            <a:prstDash val="soli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971554" y="2283710"/>
            <a:ext cx="2880346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35422"/>
                </a:solidFill>
                <a:effectLst/>
                <a:uLnTx/>
                <a:uFillTx/>
                <a:latin typeface="Impact" pitchFamily="34" charset="0"/>
              </a:rPr>
              <a:t>28 836,9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35422"/>
                </a:solidFill>
                <a:effectLst/>
                <a:uLnTx/>
                <a:uFillTx/>
              </a:rPr>
              <a:t>тыс. руб.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Внебюджетные средства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080000" y="2606400"/>
            <a:ext cx="2304200" cy="0"/>
          </a:xfrm>
          <a:prstGeom prst="line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2938212" y="26164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Доход университета в 2024 году</a:t>
            </a:r>
          </a:p>
        </p:txBody>
      </p:sp>
      <p:sp>
        <p:nvSpPr>
          <p:cNvPr id="49" name="Левая фигурная скобка 48"/>
          <p:cNvSpPr/>
          <p:nvPr/>
        </p:nvSpPr>
        <p:spPr>
          <a:xfrm flipH="1">
            <a:off x="755470" y="1208846"/>
            <a:ext cx="72010" cy="2999944"/>
          </a:xfrm>
          <a:prstGeom prst="leftBrace">
            <a:avLst>
              <a:gd name="adj1" fmla="val 78194"/>
              <a:gd name="adj2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976507" y="2472700"/>
            <a:ext cx="299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</a:rPr>
              <a:t>73 025,6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9096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Параллелограмм 80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39589617"/>
              </p:ext>
            </p:extLst>
          </p:nvPr>
        </p:nvGraphicFramePr>
        <p:xfrm>
          <a:off x="4315767" y="3069771"/>
          <a:ext cx="4536832" cy="177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араллелограмм 6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араллелограмм 79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0118" y="261646"/>
            <a:ext cx="529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Доход университета </a:t>
            </a: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(</a:t>
            </a: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2022-2024</a:t>
            </a: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540127"/>
              </p:ext>
            </p:extLst>
          </p:nvPr>
        </p:nvGraphicFramePr>
        <p:xfrm>
          <a:off x="202942" y="868456"/>
          <a:ext cx="8567918" cy="399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22828" y="1453853"/>
            <a:ext cx="144000" cy="144000"/>
          </a:xfrm>
          <a:prstGeom prst="rect">
            <a:avLst/>
          </a:prstGeom>
          <a:gradFill rotWithShape="1"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3476" y="1180413"/>
            <a:ext cx="144000" cy="144000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4721" y="1362051"/>
            <a:ext cx="257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Внебюджетные средства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5369" y="1081637"/>
            <a:ext cx="27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Республиканский бюджет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2827" y="1724309"/>
            <a:ext cx="144000" cy="1440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80000">
                <a:srgbClr val="800000"/>
              </a:gs>
              <a:gs pos="100000">
                <a:srgbClr val="B400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4720" y="1632507"/>
            <a:ext cx="257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Наука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47911" y="4251951"/>
            <a:ext cx="579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 w="6350">
                  <a:solidFill>
                    <a:sysClr val="window" lastClr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2022                                2023                               2024</a:t>
            </a:r>
            <a:endParaRPr kumimoji="0" lang="ru-RU" sz="2400" b="0" i="0" u="none" strike="noStrike" kern="0" cap="none" spc="0" normalizeH="0" baseline="0" noProof="0" dirty="0">
              <a:ln w="6350">
                <a:solidFill>
                  <a:sysClr val="window" lastClr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66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 rot="18909069">
            <a:off x="3908429" y="2597878"/>
            <a:ext cx="5333597" cy="910787"/>
          </a:xfrm>
          <a:prstGeom prst="downArrow">
            <a:avLst>
              <a:gd name="adj1" fmla="val 100000"/>
              <a:gd name="adj2" fmla="val 9095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2547517675"/>
              </p:ext>
            </p:extLst>
          </p:nvPr>
        </p:nvGraphicFramePr>
        <p:xfrm>
          <a:off x="3702225" y="667534"/>
          <a:ext cx="4536630" cy="420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292166969"/>
              </p:ext>
            </p:extLst>
          </p:nvPr>
        </p:nvGraphicFramePr>
        <p:xfrm>
          <a:off x="3769193" y="742658"/>
          <a:ext cx="4536630" cy="420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7445387" y="4687321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pPr algn="r"/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pPr algn="r"/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62" y="4639155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Параллелограмм 80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10754"/>
            <a:ext cx="75383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15064" y="218558"/>
            <a:ext cx="685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Анализ использования 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бюджетного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финансирования</a:t>
            </a: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96675"/>
              </p:ext>
            </p:extLst>
          </p:nvPr>
        </p:nvGraphicFramePr>
        <p:xfrm>
          <a:off x="594105" y="660693"/>
          <a:ext cx="3117604" cy="405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2024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Статьи расхода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19</a:t>
                      </a:r>
                      <a:r>
                        <a:rPr lang="ru-RU" sz="1200" baseline="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 856,5</a:t>
                      </a: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17 570,7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Заработная плата и начисления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7 932,7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6 591,3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Стипендии и прочие выплаты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10 864,3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3 960,4</a:t>
                      </a:r>
                      <a:endParaRPr lang="ru-RU" sz="24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ru-RU" sz="8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Капитальные расходы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1 948,4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1 555,4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Оплата коммунальных услуг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1 279,7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667,9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Прочие текущие расходы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742,5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509,3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Приобретение предметов снабжения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C00000"/>
                          </a:solidFill>
                          <a:latin typeface="Impact" pitchFamily="34" charset="0"/>
                        </a:rPr>
                        <a:t>56,5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00000">
                            <a:alpha val="5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Impact" pitchFamily="34" charset="0"/>
                        </a:rPr>
                        <a:t>42,5</a:t>
                      </a:r>
                      <a:endParaRPr lang="ru-RU" sz="2800" baseline="0" dirty="0">
                        <a:solidFill>
                          <a:srgbClr val="C00000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800" b="1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800" dirty="0">
                        <a:solidFill>
                          <a:srgbClr val="00206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2060">
                            <a:alpha val="47000"/>
                          </a:srgbClr>
                        </a:gs>
                        <a:gs pos="100000">
                          <a:schemeClr val="bg1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718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mpact" pitchFamily="34" charset="0"/>
                        </a:rPr>
                        <a:t>Командировки, услуги связи, транспорт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араллелограмм 6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араллелограмм 79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6723" y="2846926"/>
            <a:ext cx="1205105" cy="792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6938514" y="2206659"/>
            <a:ext cx="707886" cy="2078902"/>
            <a:chOff x="8012261" y="1352381"/>
            <a:chExt cx="707886" cy="2078902"/>
          </a:xfrm>
        </p:grpSpPr>
        <p:sp>
          <p:nvSpPr>
            <p:cNvPr id="51" name="TextBox 50"/>
            <p:cNvSpPr txBox="1"/>
            <p:nvPr/>
          </p:nvSpPr>
          <p:spPr>
            <a:xfrm rot="16200000">
              <a:off x="7765803" y="2476939"/>
              <a:ext cx="1200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2060"/>
                  </a:solidFill>
                  <a:latin typeface="Impact" pitchFamily="34" charset="0"/>
                </a:rPr>
                <a:t>30 897,5</a:t>
              </a:r>
            </a:p>
            <a:p>
              <a:r>
                <a:rPr lang="ru-RU" sz="2000" dirty="0">
                  <a:solidFill>
                    <a:srgbClr val="C00000"/>
                  </a:solidFill>
                  <a:latin typeface="Impact" pitchFamily="34" charset="0"/>
                </a:rPr>
                <a:t>42 680,6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7763753" y="1727864"/>
              <a:ext cx="1120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тыс. 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0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7" grpId="0" animBg="1"/>
          <p:bldP spid="80" grpId="0" animBg="1"/>
          <p:bldP spid="6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C5616-0545-4FE7-969C-AB545404F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>
          <a:xfrm>
            <a:off x="415453" y="453325"/>
            <a:ext cx="2885101" cy="1978346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74189D-9787-46E2-A110-48B1741B7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1" b="7939"/>
          <a:stretch/>
        </p:blipFill>
        <p:spPr>
          <a:xfrm>
            <a:off x="415453" y="2823246"/>
            <a:ext cx="2885102" cy="1711616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A237FD-6525-4E20-8652-5424F20B161E}"/>
              </a:ext>
            </a:extLst>
          </p:cNvPr>
          <p:cNvSpPr/>
          <p:nvPr/>
        </p:nvSpPr>
        <p:spPr>
          <a:xfrm>
            <a:off x="2126187" y="0"/>
            <a:ext cx="1374665" cy="5040313"/>
          </a:xfrm>
          <a:prstGeom prst="rect">
            <a:avLst/>
          </a:prstGeom>
          <a:gradFill>
            <a:gsLst>
              <a:gs pos="14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F2178-1E4B-42C9-A840-E21FBAC4EA46}"/>
              </a:ext>
            </a:extLst>
          </p:cNvPr>
          <p:cNvSpPr txBox="1"/>
          <p:nvPr/>
        </p:nvSpPr>
        <p:spPr>
          <a:xfrm>
            <a:off x="3361509" y="365256"/>
            <a:ext cx="5456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n w="6350">
                  <a:noFill/>
                </a:ln>
                <a:latin typeface="Impact" pitchFamily="34" charset="0"/>
              </a:rPr>
              <a:t>Модернизация здания учебного корпуса по ул. Поповича, 50</a:t>
            </a:r>
            <a:br>
              <a:rPr lang="ru-RU" sz="1500" dirty="0">
                <a:ln w="6350">
                  <a:noFill/>
                </a:ln>
                <a:latin typeface="Impact" pitchFamily="34" charset="0"/>
              </a:rPr>
            </a:br>
            <a:r>
              <a:rPr lang="ru-RU" sz="1500" dirty="0">
                <a:ln w="6350">
                  <a:noFill/>
                </a:ln>
                <a:latin typeface="Impact" pitchFamily="34" charset="0"/>
              </a:rPr>
              <a:t>с элементами реконструкции части помещений 1-го этажа и благоустройством</a:t>
            </a:r>
          </a:p>
          <a:p>
            <a:r>
              <a:rPr lang="ru-RU" sz="1500" dirty="0">
                <a:ln w="6350">
                  <a:noFill/>
                </a:ln>
                <a:latin typeface="Impact" pitchFamily="34" charset="0"/>
              </a:rPr>
              <a:t>прилегающей территории</a:t>
            </a:r>
            <a:endParaRPr lang="ru-RU" sz="1500" dirty="0">
              <a:ln w="6350">
                <a:noFill/>
              </a:ln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CC397933-DEED-45B8-9D0D-39F8CBA33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795990"/>
              </p:ext>
            </p:extLst>
          </p:nvPr>
        </p:nvGraphicFramePr>
        <p:xfrm>
          <a:off x="3474718" y="1169972"/>
          <a:ext cx="5109269" cy="12504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6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439">
                <a:tc>
                  <a:txBody>
                    <a:bodyPr/>
                    <a:lstStyle/>
                    <a:p>
                      <a:pPr marL="93663" indent="0" algn="l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Внебюджет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Строительно-монтажные работы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12 416,3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443,2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Оборудование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1 089,7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158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ВСЕГО                  тыс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. руб.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13 975,1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2534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49DD548-E849-453B-AD22-7FB5709859B9}"/>
              </a:ext>
            </a:extLst>
          </p:cNvPr>
          <p:cNvSpPr txBox="1"/>
          <p:nvPr/>
        </p:nvSpPr>
        <p:spPr>
          <a:xfrm>
            <a:off x="3361509" y="2718557"/>
            <a:ext cx="54562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n w="6350">
                  <a:noFill/>
                </a:ln>
                <a:latin typeface="Impact" pitchFamily="34" charset="0"/>
              </a:rPr>
              <a:t>Текущий ремонт и приобретение оборудования</a:t>
            </a:r>
          </a:p>
          <a:p>
            <a:r>
              <a:rPr lang="ru-RU" sz="1500" dirty="0">
                <a:ln w="6350">
                  <a:noFill/>
                </a:ln>
                <a:latin typeface="Impact" pitchFamily="34" charset="0"/>
              </a:rPr>
              <a:t>для аудитории № 214 в учебном корпусе</a:t>
            </a:r>
          </a:p>
          <a:p>
            <a:r>
              <a:rPr lang="ru-RU" sz="1500" dirty="0">
                <a:ln w="6350">
                  <a:noFill/>
                </a:ln>
                <a:latin typeface="Impact" pitchFamily="34" charset="0"/>
              </a:rPr>
              <a:t>№ 1 по ул. Ожешко, 22</a:t>
            </a:r>
            <a:endParaRPr lang="ru-RU" sz="1500" dirty="0">
              <a:ln w="6350">
                <a:noFill/>
              </a:ln>
            </a:endParaRP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5E531484-4CED-46D5-A3A6-5E793BF25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774895"/>
              </p:ext>
            </p:extLst>
          </p:nvPr>
        </p:nvGraphicFramePr>
        <p:xfrm>
          <a:off x="3474718" y="3296845"/>
          <a:ext cx="5109269" cy="12504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7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439">
                <a:tc>
                  <a:txBody>
                    <a:bodyPr/>
                    <a:lstStyle/>
                    <a:p>
                      <a:pPr marL="93663" indent="0" algn="l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Строительно-монтажные работы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Оборудование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136,4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158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ВСЕГО               тыс. руб.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</a:rPr>
                        <a:t>207,0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25343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A705B2D-09D2-4C43-B297-04DD7993BEAA}"/>
              </a:ext>
            </a:extLst>
          </p:cNvPr>
          <p:cNvCxnSpPr>
            <a:cxnSpLocks/>
          </p:cNvCxnSpPr>
          <p:nvPr/>
        </p:nvCxnSpPr>
        <p:spPr>
          <a:xfrm>
            <a:off x="415453" y="2631467"/>
            <a:ext cx="81685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E69D0CD5-15DC-4BDB-9C18-DE9F04027241}"/>
              </a:ext>
            </a:extLst>
          </p:cNvPr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E46E70EB-2067-4AF6-8770-8E7AADDF2A66}"/>
              </a:ext>
            </a:extLst>
          </p:cNvPr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>
            <a:extLst>
              <a:ext uri="{FF2B5EF4-FFF2-40B4-BE49-F238E27FC236}">
                <a16:creationId xmlns:a16="http://schemas.microsoft.com/office/drawing/2014/main" id="{1E620F9C-6D5B-4597-BCDA-8AC34188E338}"/>
              </a:ext>
            </a:extLst>
          </p:cNvPr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2B7E41-18D8-4FAE-8E55-9ED3AD8FE06C}"/>
              </a:ext>
            </a:extLst>
          </p:cNvPr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A2B60-5BC0-4286-A8B4-30C7E701D75A}"/>
              </a:ext>
            </a:extLst>
          </p:cNvPr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C5F07DD-255A-479F-A572-4553E491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1DC48D-C121-4174-8C87-67D21ABD713E}"/>
              </a:ext>
            </a:extLst>
          </p:cNvPr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7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336CBCB-5A31-4E37-9672-548DC00C9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631120"/>
              </p:ext>
            </p:extLst>
          </p:nvPr>
        </p:nvGraphicFramePr>
        <p:xfrm>
          <a:off x="440267" y="1508690"/>
          <a:ext cx="8060266" cy="304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E9A36F3-1700-4C4C-B511-DA74ED118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879908"/>
              </p:ext>
            </p:extLst>
          </p:nvPr>
        </p:nvGraphicFramePr>
        <p:xfrm>
          <a:off x="276903" y="1858058"/>
          <a:ext cx="8060266" cy="269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64742" y="1081851"/>
            <a:ext cx="144000" cy="144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5346" y="1074264"/>
            <a:ext cx="144000" cy="144000"/>
          </a:xfrm>
          <a:prstGeom prst="rect">
            <a:avLst/>
          </a:prstGeom>
          <a:gradFill rotWithShape="1">
            <a:gsLst>
              <a:gs pos="0">
                <a:srgbClr val="4F81BD">
                  <a:lumMod val="50000"/>
                </a:srgbClr>
              </a:gs>
              <a:gs pos="80000">
                <a:srgbClr val="4F81BD">
                  <a:lumMod val="50000"/>
                </a:srgbClr>
              </a:gs>
              <a:gs pos="100000">
                <a:srgbClr val="4F81BD">
                  <a:lumMod val="7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6636" y="990049"/>
            <a:ext cx="117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239" y="975488"/>
            <a:ext cx="90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Impact" pitchFamily="34" charset="0"/>
              </a:rPr>
              <a:t>Доходы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11DFB-D4C4-4255-87EB-BB52E45FFDFD}"/>
              </a:ext>
            </a:extLst>
          </p:cNvPr>
          <p:cNvSpPr txBox="1"/>
          <p:nvPr/>
        </p:nvSpPr>
        <p:spPr>
          <a:xfrm>
            <a:off x="849712" y="264441"/>
            <a:ext cx="7930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Анализ доходов и расходов 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2022-2024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dirty="0">
                <a:ln w="63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:</a:t>
            </a:r>
          </a:p>
          <a:p>
            <a:pPr algn="r"/>
            <a:r>
              <a:rPr lang="ru-RU" sz="2000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научная деятельность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460" y="4648354"/>
            <a:ext cx="11827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Гродненский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государственный</a:t>
            </a:r>
          </a:p>
          <a:p>
            <a:r>
              <a:rPr lang="ru-RU" sz="450" dirty="0">
                <a:solidFill>
                  <a:srgbClr val="002060"/>
                </a:solidFill>
                <a:latin typeface="Century Gothic" pitchFamily="34" charset="0"/>
              </a:rPr>
              <a:t>университет имени Янки Купалы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" y="4643898"/>
            <a:ext cx="337138" cy="3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араллелограмм 12"/>
          <p:cNvSpPr/>
          <p:nvPr/>
        </p:nvSpPr>
        <p:spPr>
          <a:xfrm>
            <a:off x="1742235" y="140400"/>
            <a:ext cx="7344000" cy="75972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75763" y="4873755"/>
            <a:ext cx="763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 14"/>
          <p:cNvSpPr/>
          <p:nvPr/>
        </p:nvSpPr>
        <p:spPr>
          <a:xfrm>
            <a:off x="-209375" y="53059"/>
            <a:ext cx="1504800" cy="567698"/>
          </a:xfrm>
          <a:prstGeom prst="parallelogram">
            <a:avLst>
              <a:gd name="adj" fmla="val 101110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>
            <a:off x="-209375" y="138624"/>
            <a:ext cx="1971980" cy="387096"/>
          </a:xfrm>
          <a:prstGeom prst="parallelogram">
            <a:avLst>
              <a:gd name="adj" fmla="val 10417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2234" y="169314"/>
            <a:ext cx="15005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Об итогах финансово-экономической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деятельности университета</a:t>
            </a:r>
            <a:br>
              <a:rPr lang="ru-RU" sz="5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500" dirty="0">
                <a:solidFill>
                  <a:schemeClr val="bg1"/>
                </a:solidFill>
                <a:latin typeface="Century Gothic" pitchFamily="34" charset="0"/>
              </a:rPr>
              <a:t>в 2024 году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1062990" y="1964445"/>
            <a:ext cx="55697" cy="360000"/>
          </a:xfrm>
          <a:prstGeom prst="leftBrace">
            <a:avLst>
              <a:gd name="adj1" fmla="val 78194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510" y="1895835"/>
            <a:ext cx="747177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itchFamily="34" charset="0"/>
              </a:rPr>
              <a:t>7,8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тыс. руб.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3605894" y="1624137"/>
            <a:ext cx="82628" cy="468000"/>
          </a:xfrm>
          <a:prstGeom prst="leftBrace">
            <a:avLst>
              <a:gd name="adj1" fmla="val 78194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8228" y="1657770"/>
            <a:ext cx="1123363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itchFamily="34" charset="0"/>
              </a:rPr>
              <a:t>54,0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тыс. руб.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6179277" y="1820077"/>
            <a:ext cx="82628" cy="421200"/>
          </a:xfrm>
          <a:prstGeom prst="leftBrace">
            <a:avLst>
              <a:gd name="adj1" fmla="val 78194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1611" y="1810170"/>
            <a:ext cx="1123363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itchFamily="34" charset="0"/>
              </a:rPr>
              <a:t>39,4</a:t>
            </a: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тыс. руб.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3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667">
                                          <p:cBhvr additive="base">
                                            <p:cTn id="1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667">
                                          <p:cBhvr additive="base">
                                            <p:cTn id="1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5" grpId="0" animBg="1"/>
          <p:bldP spid="16" grpId="0" animBg="1"/>
          <p:bldP spid="1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主题​​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主题​​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4323</TotalTime>
  <Words>1997</Words>
  <Application>Microsoft Office PowerPoint</Application>
  <PresentationFormat>Произвольный</PresentationFormat>
  <Paragraphs>885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等线</vt:lpstr>
      <vt:lpstr>Arial</vt:lpstr>
      <vt:lpstr>Arial Narrow</vt:lpstr>
      <vt:lpstr>Arial Rounded MT Bold</vt:lpstr>
      <vt:lpstr>Calibri</vt:lpstr>
      <vt:lpstr>Calibri Light</vt:lpstr>
      <vt:lpstr>Century Gothic</vt:lpstr>
      <vt:lpstr>Impact</vt:lpstr>
      <vt:lpstr>Office 主题​​</vt:lpstr>
      <vt:lpstr>Об итогах финансово-экономической деятельности университета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 итогах финансово-экономической деятельности университета в 2024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subject>Об итогах ФЭД 2024</dc:subject>
  <dc:creator>Дудорова ЛЮДМИЛА ВЯЧЕСЛАВОВНА</dc:creator>
  <cp:keywords>Little East</cp:keywords>
  <cp:lastModifiedBy>Новикова НАТАЛИЯ ПЕТРОВНА</cp:lastModifiedBy>
  <cp:revision>220</cp:revision>
  <cp:lastPrinted>2025-03-13T05:31:42Z</cp:lastPrinted>
  <dcterms:created xsi:type="dcterms:W3CDTF">2017-08-07T14:44:00Z</dcterms:created>
  <dcterms:modified xsi:type="dcterms:W3CDTF">2025-03-13T05:31:57Z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B854E302D77449FFA87EA1F5EBD06DC3</vt:lpwstr>
  </property>
  <property fmtid="{D5CDD505-2E9C-101B-9397-08002B2CF9AE}" pid="3" name="KSOProductBuildVer">
    <vt:lpwstr>2052-11.1.0.11115</vt:lpwstr>
  </property>
</Properties>
</file>